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sldIdLst>
    <p:sldId id="268" r:id="rId2"/>
    <p:sldId id="257" r:id="rId3"/>
    <p:sldId id="258" r:id="rId4"/>
    <p:sldId id="278" r:id="rId5"/>
    <p:sldId id="259" r:id="rId6"/>
    <p:sldId id="264" r:id="rId7"/>
    <p:sldId id="261" r:id="rId8"/>
    <p:sldId id="273" r:id="rId9"/>
    <p:sldId id="272" r:id="rId10"/>
    <p:sldId id="265" r:id="rId11"/>
    <p:sldId id="266" r:id="rId12"/>
    <p:sldId id="275" r:id="rId13"/>
    <p:sldId id="260" r:id="rId14"/>
    <p:sldId id="274" r:id="rId15"/>
    <p:sldId id="269" r:id="rId16"/>
    <p:sldId id="276" r:id="rId17"/>
    <p:sldId id="270" r:id="rId18"/>
    <p:sldId id="277" r:id="rId19"/>
    <p:sldId id="2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0000" autoAdjust="0"/>
    <p:restoredTop sz="94660"/>
  </p:normalViewPr>
  <p:slideViewPr>
    <p:cSldViewPr snapToGrid="0">
      <p:cViewPr varScale="1">
        <p:scale>
          <a:sx n="73" d="100"/>
          <a:sy n="73" d="100"/>
        </p:scale>
        <p:origin x="-408"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DF5004-706B-47C8-988D-5FDF706CB8D8}" type="datetimeFigureOut">
              <a:rPr lang="en-IN" smtClean="0"/>
              <a:pPr/>
              <a:t>05-05-2021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2835825-8483-440A-B87B-987CDB0B9C72}" type="slidenum">
              <a:rPr lang="en-IN" smtClean="0"/>
              <a:pPr/>
              <a:t>‹#›</a:t>
            </a:fld>
            <a:endParaRPr lang="en-IN"/>
          </a:p>
        </p:txBody>
      </p:sp>
    </p:spTree>
    <p:extLst>
      <p:ext uri="{BB962C8B-B14F-4D97-AF65-F5344CB8AC3E}">
        <p14:creationId xmlns:p14="http://schemas.microsoft.com/office/powerpoint/2010/main" xmlns="" val="10558811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DF5004-706B-47C8-988D-5FDF706CB8D8}" type="datetimeFigureOut">
              <a:rPr lang="en-IN" smtClean="0"/>
              <a:pPr/>
              <a:t>05-05-2021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2835825-8483-440A-B87B-987CDB0B9C72}" type="slidenum">
              <a:rPr lang="en-IN" smtClean="0"/>
              <a:pPr/>
              <a:t>‹#›</a:t>
            </a:fld>
            <a:endParaRPr lang="en-IN"/>
          </a:p>
        </p:txBody>
      </p:sp>
    </p:spTree>
    <p:extLst>
      <p:ext uri="{BB962C8B-B14F-4D97-AF65-F5344CB8AC3E}">
        <p14:creationId xmlns:p14="http://schemas.microsoft.com/office/powerpoint/2010/main" xmlns="" val="38675198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DF5004-706B-47C8-988D-5FDF706CB8D8}" type="datetimeFigureOut">
              <a:rPr lang="en-IN" smtClean="0"/>
              <a:pPr/>
              <a:t>05-05-2021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2835825-8483-440A-B87B-987CDB0B9C72}" type="slidenum">
              <a:rPr lang="en-IN" smtClean="0"/>
              <a:pPr/>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1332003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DF5004-706B-47C8-988D-5FDF706CB8D8}" type="datetimeFigureOut">
              <a:rPr lang="en-IN" smtClean="0"/>
              <a:pPr/>
              <a:t>05-05-2021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2835825-8483-440A-B87B-987CDB0B9C72}" type="slidenum">
              <a:rPr lang="en-IN" smtClean="0"/>
              <a:pPr/>
              <a:t>‹#›</a:t>
            </a:fld>
            <a:endParaRPr lang="en-IN"/>
          </a:p>
        </p:txBody>
      </p:sp>
    </p:spTree>
    <p:extLst>
      <p:ext uri="{BB962C8B-B14F-4D97-AF65-F5344CB8AC3E}">
        <p14:creationId xmlns:p14="http://schemas.microsoft.com/office/powerpoint/2010/main" xmlns="" val="21438889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DF5004-706B-47C8-988D-5FDF706CB8D8}" type="datetimeFigureOut">
              <a:rPr lang="en-IN" smtClean="0"/>
              <a:pPr/>
              <a:t>05-05-2021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2835825-8483-440A-B87B-987CDB0B9C72}" type="slidenum">
              <a:rPr lang="en-IN" smtClean="0"/>
              <a:pPr/>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3352594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DF5004-706B-47C8-988D-5FDF706CB8D8}" type="datetimeFigureOut">
              <a:rPr lang="en-IN" smtClean="0"/>
              <a:pPr/>
              <a:t>05-05-2021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2835825-8483-440A-B87B-987CDB0B9C72}" type="slidenum">
              <a:rPr lang="en-IN" smtClean="0"/>
              <a:pPr/>
              <a:t>‹#›</a:t>
            </a:fld>
            <a:endParaRPr lang="en-IN"/>
          </a:p>
        </p:txBody>
      </p:sp>
    </p:spTree>
    <p:extLst>
      <p:ext uri="{BB962C8B-B14F-4D97-AF65-F5344CB8AC3E}">
        <p14:creationId xmlns:p14="http://schemas.microsoft.com/office/powerpoint/2010/main" xmlns="" val="19189237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DF5004-706B-47C8-988D-5FDF706CB8D8}" type="datetimeFigureOut">
              <a:rPr lang="en-IN" smtClean="0"/>
              <a:pPr/>
              <a:t>05-05-2021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2835825-8483-440A-B87B-987CDB0B9C72}" type="slidenum">
              <a:rPr lang="en-IN" smtClean="0"/>
              <a:pPr/>
              <a:t>‹#›</a:t>
            </a:fld>
            <a:endParaRPr lang="en-IN"/>
          </a:p>
        </p:txBody>
      </p:sp>
    </p:spTree>
    <p:extLst>
      <p:ext uri="{BB962C8B-B14F-4D97-AF65-F5344CB8AC3E}">
        <p14:creationId xmlns:p14="http://schemas.microsoft.com/office/powerpoint/2010/main" xmlns="" val="13964417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DF5004-706B-47C8-988D-5FDF706CB8D8}" type="datetimeFigureOut">
              <a:rPr lang="en-IN" smtClean="0"/>
              <a:pPr/>
              <a:t>05-05-2021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2835825-8483-440A-B87B-987CDB0B9C72}" type="slidenum">
              <a:rPr lang="en-IN" smtClean="0"/>
              <a:pPr/>
              <a:t>‹#›</a:t>
            </a:fld>
            <a:endParaRPr lang="en-IN"/>
          </a:p>
        </p:txBody>
      </p:sp>
    </p:spTree>
    <p:extLst>
      <p:ext uri="{BB962C8B-B14F-4D97-AF65-F5344CB8AC3E}">
        <p14:creationId xmlns:p14="http://schemas.microsoft.com/office/powerpoint/2010/main" xmlns="" val="19504073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DF5004-706B-47C8-988D-5FDF706CB8D8}" type="datetimeFigureOut">
              <a:rPr lang="en-IN" smtClean="0"/>
              <a:pPr/>
              <a:t>05-05-2021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2835825-8483-440A-B87B-987CDB0B9C72}" type="slidenum">
              <a:rPr lang="en-IN" smtClean="0"/>
              <a:pPr/>
              <a:t>‹#›</a:t>
            </a:fld>
            <a:endParaRPr lang="en-IN"/>
          </a:p>
        </p:txBody>
      </p:sp>
    </p:spTree>
    <p:extLst>
      <p:ext uri="{BB962C8B-B14F-4D97-AF65-F5344CB8AC3E}">
        <p14:creationId xmlns:p14="http://schemas.microsoft.com/office/powerpoint/2010/main" xmlns="" val="39471085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DF5004-706B-47C8-988D-5FDF706CB8D8}" type="datetimeFigureOut">
              <a:rPr lang="en-IN" smtClean="0"/>
              <a:pPr/>
              <a:t>05-05-2021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2835825-8483-440A-B87B-987CDB0B9C72}" type="slidenum">
              <a:rPr lang="en-IN" smtClean="0"/>
              <a:pPr/>
              <a:t>‹#›</a:t>
            </a:fld>
            <a:endParaRPr lang="en-IN"/>
          </a:p>
        </p:txBody>
      </p:sp>
    </p:spTree>
    <p:extLst>
      <p:ext uri="{BB962C8B-B14F-4D97-AF65-F5344CB8AC3E}">
        <p14:creationId xmlns:p14="http://schemas.microsoft.com/office/powerpoint/2010/main" xmlns="" val="17627393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DF5004-706B-47C8-988D-5FDF706CB8D8}" type="datetimeFigureOut">
              <a:rPr lang="en-IN" smtClean="0"/>
              <a:pPr/>
              <a:t>05-05-2021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2835825-8483-440A-B87B-987CDB0B9C72}" type="slidenum">
              <a:rPr lang="en-IN" smtClean="0"/>
              <a:pPr/>
              <a:t>‹#›</a:t>
            </a:fld>
            <a:endParaRPr lang="en-IN"/>
          </a:p>
        </p:txBody>
      </p:sp>
    </p:spTree>
    <p:extLst>
      <p:ext uri="{BB962C8B-B14F-4D97-AF65-F5344CB8AC3E}">
        <p14:creationId xmlns:p14="http://schemas.microsoft.com/office/powerpoint/2010/main" xmlns="" val="38930050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DF5004-706B-47C8-988D-5FDF706CB8D8}" type="datetimeFigureOut">
              <a:rPr lang="en-IN" smtClean="0"/>
              <a:pPr/>
              <a:t>05-05-2021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2835825-8483-440A-B87B-987CDB0B9C72}" type="slidenum">
              <a:rPr lang="en-IN" smtClean="0"/>
              <a:pPr/>
              <a:t>‹#›</a:t>
            </a:fld>
            <a:endParaRPr lang="en-IN"/>
          </a:p>
        </p:txBody>
      </p:sp>
    </p:spTree>
    <p:extLst>
      <p:ext uri="{BB962C8B-B14F-4D97-AF65-F5344CB8AC3E}">
        <p14:creationId xmlns:p14="http://schemas.microsoft.com/office/powerpoint/2010/main" xmlns="" val="23338043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DF5004-706B-47C8-988D-5FDF706CB8D8}" type="datetimeFigureOut">
              <a:rPr lang="en-IN" smtClean="0"/>
              <a:pPr/>
              <a:t>05-05-2021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2835825-8483-440A-B87B-987CDB0B9C72}" type="slidenum">
              <a:rPr lang="en-IN" smtClean="0"/>
              <a:pPr/>
              <a:t>‹#›</a:t>
            </a:fld>
            <a:endParaRPr lang="en-IN"/>
          </a:p>
        </p:txBody>
      </p:sp>
    </p:spTree>
    <p:extLst>
      <p:ext uri="{BB962C8B-B14F-4D97-AF65-F5344CB8AC3E}">
        <p14:creationId xmlns:p14="http://schemas.microsoft.com/office/powerpoint/2010/main" xmlns="" val="21938201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F5004-706B-47C8-988D-5FDF706CB8D8}" type="datetimeFigureOut">
              <a:rPr lang="en-IN" smtClean="0"/>
              <a:pPr/>
              <a:t>05-05-2021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2835825-8483-440A-B87B-987CDB0B9C72}" type="slidenum">
              <a:rPr lang="en-IN" smtClean="0"/>
              <a:pPr/>
              <a:t>‹#›</a:t>
            </a:fld>
            <a:endParaRPr lang="en-IN"/>
          </a:p>
        </p:txBody>
      </p:sp>
    </p:spTree>
    <p:extLst>
      <p:ext uri="{BB962C8B-B14F-4D97-AF65-F5344CB8AC3E}">
        <p14:creationId xmlns:p14="http://schemas.microsoft.com/office/powerpoint/2010/main" xmlns="" val="30519034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DF5004-706B-47C8-988D-5FDF706CB8D8}" type="datetimeFigureOut">
              <a:rPr lang="en-IN" smtClean="0"/>
              <a:pPr/>
              <a:t>05-05-2021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2835825-8483-440A-B87B-987CDB0B9C72}" type="slidenum">
              <a:rPr lang="en-IN" smtClean="0"/>
              <a:pPr/>
              <a:t>‹#›</a:t>
            </a:fld>
            <a:endParaRPr lang="en-IN"/>
          </a:p>
        </p:txBody>
      </p:sp>
    </p:spTree>
    <p:extLst>
      <p:ext uri="{BB962C8B-B14F-4D97-AF65-F5344CB8AC3E}">
        <p14:creationId xmlns:p14="http://schemas.microsoft.com/office/powerpoint/2010/main" xmlns="" val="38556038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835825-8483-440A-B87B-987CDB0B9C72}" type="slidenum">
              <a:rPr lang="en-IN" smtClean="0"/>
              <a:pPr/>
              <a:t>‹#›</a:t>
            </a:fld>
            <a:endParaRPr lang="en-IN"/>
          </a:p>
        </p:txBody>
      </p:sp>
      <p:sp>
        <p:nvSpPr>
          <p:cNvPr id="5" name="Date Placeholder 4"/>
          <p:cNvSpPr>
            <a:spLocks noGrp="1"/>
          </p:cNvSpPr>
          <p:nvPr>
            <p:ph type="dt" sz="half" idx="10"/>
          </p:nvPr>
        </p:nvSpPr>
        <p:spPr/>
        <p:txBody>
          <a:bodyPr/>
          <a:lstStyle/>
          <a:p>
            <a:fld id="{36DF5004-706B-47C8-988D-5FDF706CB8D8}" type="datetimeFigureOut">
              <a:rPr lang="en-IN" smtClean="0"/>
              <a:pPr/>
              <a:t>05-05-2021</a:t>
            </a:fld>
            <a:endParaRPr lang="en-IN"/>
          </a:p>
        </p:txBody>
      </p:sp>
    </p:spTree>
    <p:extLst>
      <p:ext uri="{BB962C8B-B14F-4D97-AF65-F5344CB8AC3E}">
        <p14:creationId xmlns:p14="http://schemas.microsoft.com/office/powerpoint/2010/main" xmlns="" val="18334069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6DF5004-706B-47C8-988D-5FDF706CB8D8}" type="datetimeFigureOut">
              <a:rPr lang="en-IN" smtClean="0"/>
              <a:pPr/>
              <a:t>05-05-2021</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2835825-8483-440A-B87B-987CDB0B9C72}" type="slidenum">
              <a:rPr lang="en-IN" smtClean="0"/>
              <a:pPr/>
              <a:t>‹#›</a:t>
            </a:fld>
            <a:endParaRPr lang="en-IN"/>
          </a:p>
        </p:txBody>
      </p:sp>
    </p:spTree>
    <p:extLst>
      <p:ext uri="{BB962C8B-B14F-4D97-AF65-F5344CB8AC3E}">
        <p14:creationId xmlns:p14="http://schemas.microsoft.com/office/powerpoint/2010/main" xmlns="" val="3819192819"/>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3305" y="1294191"/>
            <a:ext cx="8788542" cy="1646302"/>
          </a:xfrm>
        </p:spPr>
        <p:txBody>
          <a:bodyPr/>
          <a:lstStyle/>
          <a:p>
            <a:r>
              <a:rPr lang="en-GB" dirty="0" err="1" smtClean="0">
                <a:solidFill>
                  <a:srgbClr val="C00000"/>
                </a:solidFill>
                <a:latin typeface="Bahnschrift SemiCondensed" panose="020B0502040204020203" pitchFamily="34" charset="0"/>
              </a:rPr>
              <a:t>IoT</a:t>
            </a:r>
            <a:r>
              <a:rPr lang="en-GB" dirty="0" smtClean="0">
                <a:solidFill>
                  <a:srgbClr val="C00000"/>
                </a:solidFill>
                <a:latin typeface="Bahnschrift SemiCondensed" panose="020B0502040204020203" pitchFamily="34" charset="0"/>
              </a:rPr>
              <a:t>/cloud </a:t>
            </a:r>
            <a:r>
              <a:rPr lang="en-GB" dirty="0">
                <a:solidFill>
                  <a:srgbClr val="C00000"/>
                </a:solidFill>
                <a:latin typeface="Bahnschrift SemiCondensed" panose="020B0502040204020203" pitchFamily="34" charset="0"/>
              </a:rPr>
              <a:t>enabled </a:t>
            </a:r>
            <a:br>
              <a:rPr lang="en-GB" dirty="0">
                <a:solidFill>
                  <a:srgbClr val="C00000"/>
                </a:solidFill>
                <a:latin typeface="Bahnschrift SemiCondensed" panose="020B0502040204020203" pitchFamily="34" charset="0"/>
              </a:rPr>
            </a:br>
            <a:r>
              <a:rPr lang="en-GB" dirty="0">
                <a:solidFill>
                  <a:srgbClr val="C00000"/>
                </a:solidFill>
                <a:latin typeface="Bahnschrift SemiCondensed" panose="020B0502040204020203" pitchFamily="34" charset="0"/>
              </a:rPr>
              <a:t>Industry Automation System</a:t>
            </a:r>
          </a:p>
        </p:txBody>
      </p:sp>
      <p:sp>
        <p:nvSpPr>
          <p:cNvPr id="3" name="Subtitle 2"/>
          <p:cNvSpPr>
            <a:spLocks noGrp="1"/>
          </p:cNvSpPr>
          <p:nvPr>
            <p:ph type="subTitle" idx="1"/>
          </p:nvPr>
        </p:nvSpPr>
        <p:spPr>
          <a:xfrm>
            <a:off x="8511987" y="4652493"/>
            <a:ext cx="2911239" cy="1788649"/>
          </a:xfrm>
        </p:spPr>
        <p:txBody>
          <a:bodyPr>
            <a:normAutofit/>
          </a:bodyPr>
          <a:lstStyle/>
          <a:p>
            <a:r>
              <a:rPr lang="en-IN" dirty="0" smtClean="0">
                <a:latin typeface="Bahnschrift SemiCondensed" panose="020B0502040204020203" pitchFamily="34" charset="0"/>
              </a:rPr>
              <a:t>Tranzcend eco-drives </a:t>
            </a:r>
            <a:r>
              <a:rPr lang="en-IN" dirty="0" err="1" smtClean="0">
                <a:latin typeface="Bahnschrift SemiCondensed" panose="020B0502040204020203" pitchFamily="34" charset="0"/>
              </a:rPr>
              <a:t>pvt</a:t>
            </a:r>
            <a:r>
              <a:rPr lang="en-IN" dirty="0" smtClean="0">
                <a:latin typeface="Bahnschrift SemiCondensed" panose="020B0502040204020203" pitchFamily="34" charset="0"/>
              </a:rPr>
              <a:t> limited</a:t>
            </a:r>
            <a:endParaRPr lang="en-IN" dirty="0"/>
          </a:p>
        </p:txBody>
      </p:sp>
    </p:spTree>
    <p:extLst>
      <p:ext uri="{BB962C8B-B14F-4D97-AF65-F5344CB8AC3E}">
        <p14:creationId xmlns:p14="http://schemas.microsoft.com/office/powerpoint/2010/main" xmlns="" val="42901947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38" y="165716"/>
            <a:ext cx="8596668" cy="1320800"/>
          </a:xfrm>
        </p:spPr>
        <p:txBody>
          <a:bodyPr>
            <a:normAutofit/>
          </a:bodyPr>
          <a:lstStyle/>
          <a:p>
            <a:r>
              <a:rPr lang="en-IN" sz="4000" dirty="0">
                <a:solidFill>
                  <a:schemeClr val="tx1"/>
                </a:solidFill>
                <a:latin typeface="Bahnschrift SemiCondensed" panose="020B0502040204020203" pitchFamily="34" charset="0"/>
              </a:rPr>
              <a:t>Firebase (contd.)	</a:t>
            </a:r>
          </a:p>
        </p:txBody>
      </p:sp>
      <p:sp>
        <p:nvSpPr>
          <p:cNvPr id="3" name="Content Placeholder 2"/>
          <p:cNvSpPr>
            <a:spLocks noGrp="1"/>
          </p:cNvSpPr>
          <p:nvPr>
            <p:ph idx="1"/>
          </p:nvPr>
        </p:nvSpPr>
        <p:spPr>
          <a:xfrm>
            <a:off x="465338" y="1270000"/>
            <a:ext cx="8891725" cy="5141557"/>
          </a:xfrm>
        </p:spPr>
        <p:txBody>
          <a:bodyPr>
            <a:normAutofit/>
          </a:bodyPr>
          <a:lstStyle/>
          <a:p>
            <a:pPr marL="0" indent="0">
              <a:buNone/>
            </a:pPr>
            <a:r>
              <a:rPr lang="en-IN" sz="2400" dirty="0">
                <a:latin typeface="Bahnschrift SemiCondensed" panose="020B0502040204020203" pitchFamily="34" charset="0"/>
              </a:rPr>
              <a:t>The structure of the database is as follows.</a:t>
            </a:r>
          </a:p>
          <a:p>
            <a:pPr marL="0" indent="0">
              <a:buNone/>
            </a:pPr>
            <a:r>
              <a:rPr lang="en-IN" sz="2400" dirty="0">
                <a:latin typeface="Bahnschrift SemiCondensed" panose="020B0502040204020203" pitchFamily="34" charset="0"/>
              </a:rPr>
              <a:t>There are two fields to be filled –</a:t>
            </a:r>
          </a:p>
          <a:p>
            <a:r>
              <a:rPr lang="en-IN" sz="2000" dirty="0">
                <a:latin typeface="Bahnschrift SemiCondensed" panose="020B0502040204020203" pitchFamily="34" charset="0"/>
              </a:rPr>
              <a:t>Temperature</a:t>
            </a:r>
          </a:p>
          <a:p>
            <a:r>
              <a:rPr lang="en-IN" sz="2000" dirty="0">
                <a:latin typeface="Bahnschrift SemiCondensed" panose="020B0502040204020203" pitchFamily="34" charset="0"/>
              </a:rPr>
              <a:t>Humidity</a:t>
            </a:r>
          </a:p>
          <a:p>
            <a:pPr marL="0" indent="0">
              <a:buNone/>
            </a:pPr>
            <a:r>
              <a:rPr lang="en-IN" sz="2400" dirty="0">
                <a:latin typeface="Bahnschrift SemiCondensed" panose="020B0502040204020203" pitchFamily="34" charset="0"/>
              </a:rPr>
              <a:t>Since there are 10 sensor nodes strategically placed in the office workspace and production units, there are 10 sub-fields for each of these 2 fields which are continuously being updated in the real-time database.</a:t>
            </a:r>
          </a:p>
          <a:p>
            <a:pPr marL="0" indent="0">
              <a:buNone/>
            </a:pPr>
            <a:r>
              <a:rPr lang="en-IN" sz="2400" dirty="0">
                <a:latin typeface="Bahnschrift SemiCondensed" panose="020B0502040204020203" pitchFamily="34" charset="0"/>
              </a:rPr>
              <a:t>Each of these sensor nodes record data at regular intervals in the format of {“timestamp” : “sensor value”}. Rather than the new values replacing previous values, the new values are appended to a list of older values thus paving way for future analysis on the data.</a:t>
            </a:r>
          </a:p>
        </p:txBody>
      </p:sp>
    </p:spTree>
    <p:extLst>
      <p:ext uri="{BB962C8B-B14F-4D97-AF65-F5344CB8AC3E}">
        <p14:creationId xmlns:p14="http://schemas.microsoft.com/office/powerpoint/2010/main" xmlns="" val="27366521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chemeClr val="tx1"/>
                </a:solidFill>
                <a:latin typeface="Bahnschrift SemiCondensed" panose="020B0502040204020203" pitchFamily="34" charset="0"/>
              </a:rPr>
              <a:t>Android Application </a:t>
            </a:r>
          </a:p>
        </p:txBody>
      </p:sp>
      <p:sp>
        <p:nvSpPr>
          <p:cNvPr id="3" name="Content Placeholder 2"/>
          <p:cNvSpPr>
            <a:spLocks noGrp="1"/>
          </p:cNvSpPr>
          <p:nvPr>
            <p:ph idx="1"/>
          </p:nvPr>
        </p:nvSpPr>
        <p:spPr>
          <a:xfrm>
            <a:off x="677334" y="1638075"/>
            <a:ext cx="8596668" cy="4443411"/>
          </a:xfrm>
        </p:spPr>
        <p:txBody>
          <a:bodyPr>
            <a:normAutofit fontScale="92500" lnSpcReduction="20000"/>
          </a:bodyPr>
          <a:lstStyle/>
          <a:p>
            <a:r>
              <a:rPr lang="en-IN" sz="2600" dirty="0">
                <a:latin typeface="Bahnschrift SemiCondensed" panose="020B0502040204020203" pitchFamily="34" charset="0"/>
              </a:rPr>
              <a:t>The mobile application makes the data collected in the database more accessible to the clients. It displays the information gathered in a simple and lucid manner increasing the effectiveness of the main objective of this undertaken  project.</a:t>
            </a:r>
          </a:p>
          <a:p>
            <a:r>
              <a:rPr lang="en-IN" sz="2400" dirty="0">
                <a:latin typeface="Bahnschrift SemiCondensed" panose="020B0502040204020203" pitchFamily="34" charset="0"/>
              </a:rPr>
              <a:t>The user can select which environmental factor of the two is to be displayed. They can also choose which all sensor nodes’ has to be displayed.</a:t>
            </a:r>
          </a:p>
          <a:p>
            <a:r>
              <a:rPr lang="en-IN" sz="2400" dirty="0">
                <a:latin typeface="Bahnschrift SemiCondensed" panose="020B0502040204020203" pitchFamily="34" charset="0"/>
              </a:rPr>
              <a:t>The data can be filtered further in multiple ways:</a:t>
            </a:r>
            <a:r>
              <a:rPr lang="en-IN" dirty="0">
                <a:latin typeface="Bahnschrift SemiCondensed" panose="020B0502040204020203" pitchFamily="34" charset="0"/>
              </a:rPr>
              <a:t/>
            </a:r>
            <a:br>
              <a:rPr lang="en-IN" dirty="0">
                <a:latin typeface="Bahnschrift SemiCondensed" panose="020B0502040204020203" pitchFamily="34" charset="0"/>
              </a:rPr>
            </a:br>
            <a:r>
              <a:rPr lang="en-IN" sz="2400" dirty="0">
                <a:latin typeface="Bahnschrift SemiCondensed" panose="020B0502040204020203" pitchFamily="34" charset="0"/>
              </a:rPr>
              <a:t>- all the data in the database for the given sensor nodes.</a:t>
            </a:r>
            <a:br>
              <a:rPr lang="en-IN" sz="2400" dirty="0">
                <a:latin typeface="Bahnschrift SemiCondensed" panose="020B0502040204020203" pitchFamily="34" charset="0"/>
              </a:rPr>
            </a:br>
            <a:r>
              <a:rPr lang="en-IN" sz="2400" dirty="0">
                <a:latin typeface="Bahnschrift SemiCondensed" panose="020B0502040204020203" pitchFamily="34" charset="0"/>
              </a:rPr>
              <a:t>- data in the last ‘x’ minutes, hours, days, weeks, months or years.</a:t>
            </a:r>
            <a:br>
              <a:rPr lang="en-IN" sz="2400" dirty="0">
                <a:latin typeface="Bahnschrift SemiCondensed" panose="020B0502040204020203" pitchFamily="34" charset="0"/>
              </a:rPr>
            </a:br>
            <a:r>
              <a:rPr lang="en-IN" sz="2400" dirty="0">
                <a:latin typeface="Bahnschrift SemiCondensed" panose="020B0502040204020203" pitchFamily="34" charset="0"/>
              </a:rPr>
              <a:t>- the last </a:t>
            </a:r>
            <a:r>
              <a:rPr lang="en-IN" sz="2400" i="1" dirty="0">
                <a:latin typeface="Bahnschrift SemiCondensed" panose="020B0502040204020203" pitchFamily="34" charset="0"/>
              </a:rPr>
              <a:t>‘x’  </a:t>
            </a:r>
            <a:r>
              <a:rPr lang="en-IN" sz="2400" dirty="0">
                <a:latin typeface="Bahnschrift SemiCondensed" panose="020B0502040204020203" pitchFamily="34" charset="0"/>
              </a:rPr>
              <a:t>data entries</a:t>
            </a:r>
            <a:br>
              <a:rPr lang="en-IN" sz="2400" dirty="0">
                <a:latin typeface="Bahnschrift SemiCondensed" panose="020B0502040204020203" pitchFamily="34" charset="0"/>
              </a:rPr>
            </a:br>
            <a:r>
              <a:rPr lang="en-IN" sz="2400" dirty="0">
                <a:latin typeface="Bahnschrift SemiCondensed" panose="020B0502040204020203" pitchFamily="34" charset="0"/>
              </a:rPr>
              <a:t>- data between two given dates and times.</a:t>
            </a:r>
          </a:p>
          <a:p>
            <a:r>
              <a:rPr lang="en-IN" sz="2400" dirty="0">
                <a:latin typeface="Bahnschrift SemiCondensed" panose="020B0502040204020203" pitchFamily="34" charset="0"/>
              </a:rPr>
              <a:t>A navigation bar is provided to navigate between temperature and humidity graphs. The graph also has a logout button for the user, a day/night mode toggle switch for the app. For admin users an additional button is visible which allows them to register new users who has access to both the mobile and web apps.</a:t>
            </a:r>
          </a:p>
        </p:txBody>
      </p:sp>
    </p:spTree>
    <p:extLst>
      <p:ext uri="{BB962C8B-B14F-4D97-AF65-F5344CB8AC3E}">
        <p14:creationId xmlns:p14="http://schemas.microsoft.com/office/powerpoint/2010/main" xmlns="" val="8512201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 xmlns:a16="http://schemas.microsoft.com/office/drawing/2014/main" id="{DDEED712-9D35-461C-96CB-8A587CD33441}"/>
              </a:ext>
            </a:extLst>
          </p:cNvPr>
          <p:cNvPicPr>
            <a:picLocks/>
          </p:cNvPicPr>
          <p:nvPr/>
        </p:nvPicPr>
        <p:blipFill rotWithShape="1">
          <a:blip r:embed="rId2"/>
          <a:srcRect l="10663" t="34567" r="11686" b="17308"/>
          <a:stretch/>
        </p:blipFill>
        <p:spPr bwMode="auto">
          <a:xfrm>
            <a:off x="1135782" y="1308963"/>
            <a:ext cx="2871973" cy="3881437"/>
          </a:xfrm>
          <a:prstGeom prst="rect">
            <a:avLst/>
          </a:prstGeom>
          <a:ln>
            <a:noFill/>
          </a:ln>
          <a:extLst>
            <a:ext uri="{53640926-AAD7-44D8-BBD7-CCE9431645EC}">
              <a14:shadowObscured xmlns:a14="http://schemas.microsoft.com/office/drawing/2010/main" xmlns=""/>
            </a:ext>
          </a:extLst>
        </p:spPr>
      </p:pic>
      <p:pic>
        <p:nvPicPr>
          <p:cNvPr id="5" name="Picture 4">
            <a:extLst>
              <a:ext uri="{FF2B5EF4-FFF2-40B4-BE49-F238E27FC236}">
                <a16:creationId xmlns="" xmlns:a16="http://schemas.microsoft.com/office/drawing/2014/main" id="{5DC0508B-E82F-4D83-8B8A-F4C8C9523CD6}"/>
              </a:ext>
            </a:extLst>
          </p:cNvPr>
          <p:cNvPicPr/>
          <p:nvPr/>
        </p:nvPicPr>
        <p:blipFill rotWithShape="1">
          <a:blip r:embed="rId3"/>
          <a:srcRect l="12018" t="24453" r="11539" b="27410"/>
          <a:stretch/>
        </p:blipFill>
        <p:spPr bwMode="auto">
          <a:xfrm>
            <a:off x="4660013" y="1308963"/>
            <a:ext cx="2871973" cy="3910580"/>
          </a:xfrm>
          <a:prstGeom prst="rect">
            <a:avLst/>
          </a:prstGeom>
          <a:ln>
            <a:noFill/>
          </a:ln>
          <a:extLst>
            <a:ext uri="{53640926-AAD7-44D8-BBD7-CCE9431645EC}">
              <a14:shadowObscured xmlns:a14="http://schemas.microsoft.com/office/drawing/2010/main" xmlns=""/>
            </a:ext>
          </a:extLst>
        </p:spPr>
      </p:pic>
      <p:sp>
        <p:nvSpPr>
          <p:cNvPr id="6" name="TextBox 5">
            <a:extLst>
              <a:ext uri="{FF2B5EF4-FFF2-40B4-BE49-F238E27FC236}">
                <a16:creationId xmlns="" xmlns:a16="http://schemas.microsoft.com/office/drawing/2014/main" id="{1C07CAA4-67A7-4BB8-BC25-82AE2C7AD398}"/>
              </a:ext>
            </a:extLst>
          </p:cNvPr>
          <p:cNvSpPr txBox="1"/>
          <p:nvPr/>
        </p:nvSpPr>
        <p:spPr>
          <a:xfrm>
            <a:off x="1296140" y="5459767"/>
            <a:ext cx="2290439" cy="372862"/>
          </a:xfrm>
          <a:prstGeom prst="rect">
            <a:avLst/>
          </a:prstGeom>
          <a:noFill/>
        </p:spPr>
        <p:txBody>
          <a:bodyPr wrap="square" rtlCol="0">
            <a:spAutoFit/>
          </a:bodyPr>
          <a:lstStyle/>
          <a:p>
            <a:r>
              <a:rPr lang="en-IN" dirty="0"/>
              <a:t>Signup Page</a:t>
            </a:r>
          </a:p>
        </p:txBody>
      </p:sp>
      <p:sp>
        <p:nvSpPr>
          <p:cNvPr id="7" name="TextBox 6">
            <a:extLst>
              <a:ext uri="{FF2B5EF4-FFF2-40B4-BE49-F238E27FC236}">
                <a16:creationId xmlns="" xmlns:a16="http://schemas.microsoft.com/office/drawing/2014/main" id="{7DCCA428-8FB1-4C1F-8A57-2B1909A3AE44}"/>
              </a:ext>
            </a:extLst>
          </p:cNvPr>
          <p:cNvSpPr txBox="1"/>
          <p:nvPr/>
        </p:nvSpPr>
        <p:spPr>
          <a:xfrm>
            <a:off x="5345838" y="5459767"/>
            <a:ext cx="2290439" cy="372862"/>
          </a:xfrm>
          <a:prstGeom prst="rect">
            <a:avLst/>
          </a:prstGeom>
          <a:noFill/>
        </p:spPr>
        <p:txBody>
          <a:bodyPr wrap="square" rtlCol="0">
            <a:spAutoFit/>
          </a:bodyPr>
          <a:lstStyle/>
          <a:p>
            <a:r>
              <a:rPr lang="en-IN" dirty="0"/>
              <a:t>Login Page</a:t>
            </a:r>
          </a:p>
        </p:txBody>
      </p:sp>
      <p:sp>
        <p:nvSpPr>
          <p:cNvPr id="8" name="TextBox 7">
            <a:extLst>
              <a:ext uri="{FF2B5EF4-FFF2-40B4-BE49-F238E27FC236}">
                <a16:creationId xmlns="" xmlns:a16="http://schemas.microsoft.com/office/drawing/2014/main" id="{F6FFB996-9425-4ED5-BB0F-6D1D51351D6B}"/>
              </a:ext>
            </a:extLst>
          </p:cNvPr>
          <p:cNvSpPr txBox="1"/>
          <p:nvPr/>
        </p:nvSpPr>
        <p:spPr>
          <a:xfrm>
            <a:off x="143301" y="49845"/>
            <a:ext cx="5827594" cy="584775"/>
          </a:xfrm>
          <a:prstGeom prst="rect">
            <a:avLst/>
          </a:prstGeom>
          <a:noFill/>
        </p:spPr>
        <p:txBody>
          <a:bodyPr wrap="square" rtlCol="0">
            <a:spAutoFit/>
          </a:bodyPr>
          <a:lstStyle/>
          <a:p>
            <a:r>
              <a:rPr lang="en-IN" sz="3200" dirty="0">
                <a:latin typeface="Bahnschrift SemiCondensed" panose="020B0502040204020203" pitchFamily="34" charset="0"/>
              </a:rPr>
              <a:t>Android Application</a:t>
            </a:r>
          </a:p>
        </p:txBody>
      </p:sp>
    </p:spTree>
    <p:extLst>
      <p:ext uri="{BB962C8B-B14F-4D97-AF65-F5344CB8AC3E}">
        <p14:creationId xmlns:p14="http://schemas.microsoft.com/office/powerpoint/2010/main" xmlns="" val="37417699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3301" y="49845"/>
            <a:ext cx="5827594" cy="584775"/>
          </a:xfrm>
          <a:prstGeom prst="rect">
            <a:avLst/>
          </a:prstGeom>
          <a:noFill/>
        </p:spPr>
        <p:txBody>
          <a:bodyPr wrap="square" rtlCol="0">
            <a:spAutoFit/>
          </a:bodyPr>
          <a:lstStyle/>
          <a:p>
            <a:r>
              <a:rPr lang="en-IN" sz="3200" dirty="0">
                <a:latin typeface="Bahnschrift SemiCondensed" panose="020B0502040204020203" pitchFamily="34" charset="0"/>
              </a:rPr>
              <a:t>Android Application</a:t>
            </a:r>
          </a:p>
        </p:txBody>
      </p:sp>
      <p:pic>
        <p:nvPicPr>
          <p:cNvPr id="3" name="Picture 2">
            <a:extLst>
              <a:ext uri="{FF2B5EF4-FFF2-40B4-BE49-F238E27FC236}">
                <a16:creationId xmlns="" xmlns:a16="http://schemas.microsoft.com/office/drawing/2014/main" id="{F190A258-4251-45B6-AAEF-4B1AE74917DB}"/>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38527"/>
          <a:stretch/>
        </p:blipFill>
        <p:spPr>
          <a:xfrm>
            <a:off x="431437" y="1020865"/>
            <a:ext cx="3811544" cy="4816269"/>
          </a:xfrm>
          <a:prstGeom prst="rect">
            <a:avLst/>
          </a:prstGeom>
        </p:spPr>
      </p:pic>
      <p:pic>
        <p:nvPicPr>
          <p:cNvPr id="10" name="Picture 9">
            <a:extLst>
              <a:ext uri="{FF2B5EF4-FFF2-40B4-BE49-F238E27FC236}">
                <a16:creationId xmlns="" xmlns:a16="http://schemas.microsoft.com/office/drawing/2014/main" id="{49B49D83-5C8B-4493-BF21-289C506324F3}"/>
              </a:ext>
            </a:extLst>
          </p:cNvPr>
          <p:cNvPicPr/>
          <p:nvPr/>
        </p:nvPicPr>
        <p:blipFill rotWithShape="1">
          <a:blip r:embed="rId3"/>
          <a:srcRect l="4211" t="16892" r="17788" b="23862"/>
          <a:stretch/>
        </p:blipFill>
        <p:spPr bwMode="auto">
          <a:xfrm>
            <a:off x="5180252" y="595835"/>
            <a:ext cx="3097243" cy="5241299"/>
          </a:xfrm>
          <a:prstGeom prst="rect">
            <a:avLst/>
          </a:prstGeom>
          <a:ln>
            <a:noFill/>
          </a:ln>
          <a:extLst>
            <a:ext uri="{53640926-AAD7-44D8-BBD7-CCE9431645EC}">
              <a14:shadowObscured xmlns:a14="http://schemas.microsoft.com/office/drawing/2010/main" xmlns=""/>
            </a:ext>
          </a:extLst>
        </p:spPr>
      </p:pic>
      <p:sp>
        <p:nvSpPr>
          <p:cNvPr id="11" name="TextBox 10">
            <a:extLst>
              <a:ext uri="{FF2B5EF4-FFF2-40B4-BE49-F238E27FC236}">
                <a16:creationId xmlns="" xmlns:a16="http://schemas.microsoft.com/office/drawing/2014/main" id="{83510441-A551-492F-970A-76D44F24F17B}"/>
              </a:ext>
            </a:extLst>
          </p:cNvPr>
          <p:cNvSpPr txBox="1"/>
          <p:nvPr/>
        </p:nvSpPr>
        <p:spPr>
          <a:xfrm>
            <a:off x="827636" y="5940953"/>
            <a:ext cx="2474857" cy="369332"/>
          </a:xfrm>
          <a:prstGeom prst="rect">
            <a:avLst/>
          </a:prstGeom>
          <a:noFill/>
        </p:spPr>
        <p:txBody>
          <a:bodyPr wrap="square" rtlCol="0">
            <a:spAutoFit/>
          </a:bodyPr>
          <a:lstStyle/>
          <a:p>
            <a:r>
              <a:rPr lang="en-IN" dirty="0"/>
              <a:t>Selecting Data Filters</a:t>
            </a:r>
          </a:p>
        </p:txBody>
      </p:sp>
      <p:sp>
        <p:nvSpPr>
          <p:cNvPr id="12" name="TextBox 11">
            <a:extLst>
              <a:ext uri="{FF2B5EF4-FFF2-40B4-BE49-F238E27FC236}">
                <a16:creationId xmlns="" xmlns:a16="http://schemas.microsoft.com/office/drawing/2014/main" id="{764E1689-C23A-43ED-81CE-C4A70FF58765}"/>
              </a:ext>
            </a:extLst>
          </p:cNvPr>
          <p:cNvSpPr txBox="1"/>
          <p:nvPr/>
        </p:nvSpPr>
        <p:spPr>
          <a:xfrm>
            <a:off x="5180252" y="5941822"/>
            <a:ext cx="2706210" cy="369332"/>
          </a:xfrm>
          <a:prstGeom prst="rect">
            <a:avLst/>
          </a:prstGeom>
          <a:noFill/>
        </p:spPr>
        <p:txBody>
          <a:bodyPr wrap="square" rtlCol="0">
            <a:spAutoFit/>
          </a:bodyPr>
          <a:lstStyle/>
          <a:p>
            <a:r>
              <a:rPr lang="en-IN" dirty="0"/>
              <a:t>Selecting Sensor Nodes</a:t>
            </a:r>
          </a:p>
        </p:txBody>
      </p:sp>
    </p:spTree>
    <p:extLst>
      <p:ext uri="{BB962C8B-B14F-4D97-AF65-F5344CB8AC3E}">
        <p14:creationId xmlns:p14="http://schemas.microsoft.com/office/powerpoint/2010/main" xmlns="" val="20380328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089F269-DE5F-47E2-919D-2E2968A270A1}"/>
              </a:ext>
            </a:extLst>
          </p:cNvPr>
          <p:cNvPicPr/>
          <p:nvPr/>
        </p:nvPicPr>
        <p:blipFill rotWithShape="1">
          <a:blip r:embed="rId2"/>
          <a:srcRect t="10002" r="18019" b="18975"/>
          <a:stretch/>
        </p:blipFill>
        <p:spPr bwMode="auto">
          <a:xfrm>
            <a:off x="1221531" y="744257"/>
            <a:ext cx="2735580" cy="4715510"/>
          </a:xfrm>
          <a:prstGeom prst="rect">
            <a:avLst/>
          </a:prstGeom>
          <a:ln>
            <a:noFill/>
          </a:ln>
          <a:extLst>
            <a:ext uri="{53640926-AAD7-44D8-BBD7-CCE9431645EC}">
              <a14:shadowObscured xmlns:a14="http://schemas.microsoft.com/office/drawing/2010/main" xmlns=""/>
            </a:ext>
          </a:extLst>
        </p:spPr>
      </p:pic>
      <p:pic>
        <p:nvPicPr>
          <p:cNvPr id="8" name="Picture 7">
            <a:extLst>
              <a:ext uri="{FF2B5EF4-FFF2-40B4-BE49-F238E27FC236}">
                <a16:creationId xmlns="" xmlns:a16="http://schemas.microsoft.com/office/drawing/2014/main" id="{A1E4EF90-5C1B-4DDD-A7A9-B71DB1877AD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28348" y="290006"/>
            <a:ext cx="2571165" cy="5285172"/>
          </a:xfrm>
          <a:prstGeom prst="rect">
            <a:avLst/>
          </a:prstGeom>
        </p:spPr>
      </p:pic>
      <p:sp>
        <p:nvSpPr>
          <p:cNvPr id="11" name="TextBox 10">
            <a:extLst>
              <a:ext uri="{FF2B5EF4-FFF2-40B4-BE49-F238E27FC236}">
                <a16:creationId xmlns="" xmlns:a16="http://schemas.microsoft.com/office/drawing/2014/main" id="{B2E2BD38-0401-432F-8583-DB38A96B41F9}"/>
              </a:ext>
            </a:extLst>
          </p:cNvPr>
          <p:cNvSpPr txBox="1"/>
          <p:nvPr/>
        </p:nvSpPr>
        <p:spPr>
          <a:xfrm>
            <a:off x="1296140" y="5575181"/>
            <a:ext cx="2290439" cy="372862"/>
          </a:xfrm>
          <a:prstGeom prst="rect">
            <a:avLst/>
          </a:prstGeom>
          <a:noFill/>
        </p:spPr>
        <p:txBody>
          <a:bodyPr wrap="square" rtlCol="0">
            <a:spAutoFit/>
          </a:bodyPr>
          <a:lstStyle/>
          <a:p>
            <a:r>
              <a:rPr lang="en-IN" dirty="0"/>
              <a:t>Navigation Bar</a:t>
            </a:r>
          </a:p>
        </p:txBody>
      </p:sp>
      <p:sp>
        <p:nvSpPr>
          <p:cNvPr id="12" name="TextBox 11">
            <a:extLst>
              <a:ext uri="{FF2B5EF4-FFF2-40B4-BE49-F238E27FC236}">
                <a16:creationId xmlns="" xmlns:a16="http://schemas.microsoft.com/office/drawing/2014/main" id="{9D47E8FA-E5E3-4EA1-B82E-1FE5371285A2}"/>
              </a:ext>
            </a:extLst>
          </p:cNvPr>
          <p:cNvSpPr txBox="1"/>
          <p:nvPr/>
        </p:nvSpPr>
        <p:spPr>
          <a:xfrm>
            <a:off x="5665443" y="5552077"/>
            <a:ext cx="2620384" cy="369332"/>
          </a:xfrm>
          <a:prstGeom prst="rect">
            <a:avLst/>
          </a:prstGeom>
          <a:noFill/>
        </p:spPr>
        <p:txBody>
          <a:bodyPr wrap="square" rtlCol="0">
            <a:spAutoFit/>
          </a:bodyPr>
          <a:lstStyle/>
          <a:p>
            <a:r>
              <a:rPr lang="en-IN" dirty="0"/>
              <a:t>Humidity Graph Page</a:t>
            </a:r>
          </a:p>
        </p:txBody>
      </p:sp>
      <p:sp>
        <p:nvSpPr>
          <p:cNvPr id="13" name="TextBox 12">
            <a:extLst>
              <a:ext uri="{FF2B5EF4-FFF2-40B4-BE49-F238E27FC236}">
                <a16:creationId xmlns="" xmlns:a16="http://schemas.microsoft.com/office/drawing/2014/main" id="{146A6A27-BC49-4926-8C4D-EC03EE0DC586}"/>
              </a:ext>
            </a:extLst>
          </p:cNvPr>
          <p:cNvSpPr txBox="1"/>
          <p:nvPr/>
        </p:nvSpPr>
        <p:spPr>
          <a:xfrm>
            <a:off x="143301" y="49845"/>
            <a:ext cx="5827594" cy="584775"/>
          </a:xfrm>
          <a:prstGeom prst="rect">
            <a:avLst/>
          </a:prstGeom>
          <a:noFill/>
        </p:spPr>
        <p:txBody>
          <a:bodyPr wrap="square" rtlCol="0">
            <a:spAutoFit/>
          </a:bodyPr>
          <a:lstStyle/>
          <a:p>
            <a:r>
              <a:rPr lang="en-IN" sz="3200" dirty="0">
                <a:latin typeface="Bahnschrift SemiCondensed" panose="020B0502040204020203" pitchFamily="34" charset="0"/>
              </a:rPr>
              <a:t>Android Application</a:t>
            </a:r>
          </a:p>
        </p:txBody>
      </p:sp>
    </p:spTree>
    <p:extLst>
      <p:ext uri="{BB962C8B-B14F-4D97-AF65-F5344CB8AC3E}">
        <p14:creationId xmlns:p14="http://schemas.microsoft.com/office/powerpoint/2010/main" xmlns="" val="40360730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4194"/>
          </a:xfrm>
        </p:spPr>
        <p:txBody>
          <a:bodyPr/>
          <a:lstStyle/>
          <a:p>
            <a:r>
              <a:rPr lang="en-IN" dirty="0">
                <a:solidFill>
                  <a:schemeClr val="tx1"/>
                </a:solidFill>
              </a:rPr>
              <a:t>Web Application</a:t>
            </a:r>
          </a:p>
        </p:txBody>
      </p:sp>
      <p:sp>
        <p:nvSpPr>
          <p:cNvPr id="4" name="Rectangle 3"/>
          <p:cNvSpPr/>
          <p:nvPr/>
        </p:nvSpPr>
        <p:spPr>
          <a:xfrm>
            <a:off x="677334" y="1530290"/>
            <a:ext cx="8596668" cy="4893647"/>
          </a:xfrm>
          <a:prstGeom prst="rect">
            <a:avLst/>
          </a:prstGeom>
        </p:spPr>
        <p:txBody>
          <a:bodyPr wrap="square">
            <a:spAutoFit/>
          </a:bodyPr>
          <a:lstStyle/>
          <a:p>
            <a:pPr marL="342900" indent="-342900">
              <a:buFont typeface="Arial" panose="020B0604020202020204" pitchFamily="34" charset="0"/>
              <a:buChar char="•"/>
            </a:pPr>
            <a:endParaRPr lang="en-IN" sz="2400" dirty="0">
              <a:latin typeface="Bahnschrift SemiCondensed" panose="020B0502040204020203" pitchFamily="34" charset="0"/>
            </a:endParaRPr>
          </a:p>
          <a:p>
            <a:pPr marL="342900" indent="-342900">
              <a:buFont typeface="Arial" panose="020B0604020202020204" pitchFamily="34" charset="0"/>
              <a:buChar char="•"/>
            </a:pPr>
            <a:r>
              <a:rPr lang="en-IN" sz="2400" dirty="0">
                <a:latin typeface="Bahnschrift SemiCondensed" panose="020B0502040204020203" pitchFamily="34" charset="0"/>
              </a:rPr>
              <a:t>The website is built using ReactJS, a framework based on JavaScript.</a:t>
            </a:r>
          </a:p>
          <a:p>
            <a:pPr marL="342900" indent="-342900">
              <a:buFont typeface="Arial" panose="020B0604020202020204" pitchFamily="34" charset="0"/>
              <a:buChar char="•"/>
            </a:pPr>
            <a:r>
              <a:rPr lang="en-IN" sz="2400" dirty="0">
                <a:latin typeface="Bahnschrift SemiCondensed" panose="020B0502040204020203" pitchFamily="34" charset="0"/>
              </a:rPr>
              <a:t>It is hosted on GitHub Pages.</a:t>
            </a:r>
          </a:p>
          <a:p>
            <a:pPr marL="342900" indent="-342900">
              <a:buFont typeface="Arial" panose="020B0604020202020204" pitchFamily="34" charset="0"/>
              <a:buChar char="•"/>
            </a:pPr>
            <a:r>
              <a:rPr lang="en-IN" sz="2400" dirty="0">
                <a:latin typeface="Bahnschrift SemiCondensed" panose="020B0502040204020203" pitchFamily="34" charset="0"/>
              </a:rPr>
              <a:t>A Docker container is created and is also hosted on the Raspberry Pis on the sensor nodes.</a:t>
            </a:r>
          </a:p>
          <a:p>
            <a:pPr marL="342900" indent="-342900">
              <a:buFont typeface="Arial" panose="020B0604020202020204" pitchFamily="34" charset="0"/>
              <a:buChar char="•"/>
            </a:pPr>
            <a:r>
              <a:rPr lang="en-IN" sz="2400" dirty="0">
                <a:latin typeface="Bahnschrift SemiCondensed" panose="020B0502040204020203" pitchFamily="34" charset="0"/>
              </a:rPr>
              <a:t>The web app has all the features that the mobile app has which were mentioned in the previous slides.</a:t>
            </a:r>
          </a:p>
          <a:p>
            <a:pPr marL="342900" indent="-342900">
              <a:buFont typeface="Arial" panose="020B0604020202020204" pitchFamily="34" charset="0"/>
              <a:buChar char="•"/>
            </a:pPr>
            <a:r>
              <a:rPr lang="en-IN" sz="2400" dirty="0">
                <a:latin typeface="Bahnschrift SemiCondensed" panose="020B0502040204020203" pitchFamily="34" charset="0"/>
              </a:rPr>
              <a:t>The navigation bar on the web app has an additional Refresh button which helps to refresh the graph after filters have been applied to the graph.</a:t>
            </a:r>
          </a:p>
          <a:p>
            <a:pPr marL="342900" indent="-342900">
              <a:buFont typeface="Arial" panose="020B0604020202020204" pitchFamily="34" charset="0"/>
              <a:buChar char="•"/>
            </a:pPr>
            <a:r>
              <a:rPr lang="en-IN" sz="2400" dirty="0">
                <a:latin typeface="Bahnschrift SemiCondensed" panose="020B0502040204020203" pitchFamily="34" charset="0"/>
              </a:rPr>
              <a:t>The Legend button on the navigation bar helps to hide/unhide the legend of the graph.</a:t>
            </a:r>
          </a:p>
        </p:txBody>
      </p:sp>
    </p:spTree>
    <p:extLst>
      <p:ext uri="{BB962C8B-B14F-4D97-AF65-F5344CB8AC3E}">
        <p14:creationId xmlns:p14="http://schemas.microsoft.com/office/powerpoint/2010/main" xmlns="" val="41072066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 xmlns:a16="http://schemas.microsoft.com/office/drawing/2014/main" id="{0030BC32-697E-4853-BEDE-490C50F4AEFC}"/>
              </a:ext>
            </a:extLst>
          </p:cNvPr>
          <p:cNvPicPr>
            <a:picLocks noGrp="1" noChangeAspect="1"/>
          </p:cNvPicPr>
          <p:nvPr>
            <p:ph idx="1"/>
          </p:nvPr>
        </p:nvPicPr>
        <p:blipFill>
          <a:blip r:embed="rId2"/>
          <a:stretch>
            <a:fillRect/>
          </a:stretch>
        </p:blipFill>
        <p:spPr>
          <a:xfrm>
            <a:off x="3546055" y="1008256"/>
            <a:ext cx="2859226" cy="3881437"/>
          </a:xfrm>
        </p:spPr>
      </p:pic>
      <p:sp>
        <p:nvSpPr>
          <p:cNvPr id="6" name="TextBox 5">
            <a:extLst>
              <a:ext uri="{FF2B5EF4-FFF2-40B4-BE49-F238E27FC236}">
                <a16:creationId xmlns="" xmlns:a16="http://schemas.microsoft.com/office/drawing/2014/main" id="{517459AF-E9D0-4496-88F4-2A4254C919FA}"/>
              </a:ext>
            </a:extLst>
          </p:cNvPr>
          <p:cNvSpPr txBox="1"/>
          <p:nvPr/>
        </p:nvSpPr>
        <p:spPr>
          <a:xfrm>
            <a:off x="2929628" y="4676626"/>
            <a:ext cx="4181382" cy="369332"/>
          </a:xfrm>
          <a:prstGeom prst="rect">
            <a:avLst/>
          </a:prstGeom>
          <a:noFill/>
        </p:spPr>
        <p:txBody>
          <a:bodyPr wrap="square" rtlCol="0">
            <a:spAutoFit/>
          </a:bodyPr>
          <a:lstStyle/>
          <a:p>
            <a:pPr algn="ctr"/>
            <a:r>
              <a:rPr lang="en-IN" dirty="0"/>
              <a:t>Login Page of the web app</a:t>
            </a:r>
          </a:p>
        </p:txBody>
      </p:sp>
    </p:spTree>
    <p:extLst>
      <p:ext uri="{BB962C8B-B14F-4D97-AF65-F5344CB8AC3E}">
        <p14:creationId xmlns:p14="http://schemas.microsoft.com/office/powerpoint/2010/main" xmlns="" val="603253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23" y="296309"/>
            <a:ext cx="8596668" cy="1320800"/>
          </a:xfrm>
        </p:spPr>
        <p:txBody>
          <a:bodyPr>
            <a:normAutofit/>
          </a:bodyPr>
          <a:lstStyle/>
          <a:p>
            <a:r>
              <a:rPr lang="en-IN" sz="4400" dirty="0"/>
              <a:t>Website</a:t>
            </a:r>
          </a:p>
        </p:txBody>
      </p:sp>
      <p:sp>
        <p:nvSpPr>
          <p:cNvPr id="3" name="Content Placeholder 2"/>
          <p:cNvSpPr>
            <a:spLocks noGrp="1"/>
          </p:cNvSpPr>
          <p:nvPr>
            <p:ph idx="1"/>
          </p:nvPr>
        </p:nvSpPr>
        <p:spPr/>
        <p:txBody>
          <a:bodyPr/>
          <a:lstStyle/>
          <a:p>
            <a:endParaRPr lang="en-IN"/>
          </a:p>
        </p:txBody>
      </p:sp>
      <p:sp>
        <p:nvSpPr>
          <p:cNvPr id="9" name="TextBox 8">
            <a:extLst>
              <a:ext uri="{FF2B5EF4-FFF2-40B4-BE49-F238E27FC236}">
                <a16:creationId xmlns="" xmlns:a16="http://schemas.microsoft.com/office/drawing/2014/main" id="{99097B0F-41AB-4DC8-8553-357CBA7FF028}"/>
              </a:ext>
            </a:extLst>
          </p:cNvPr>
          <p:cNvSpPr txBox="1"/>
          <p:nvPr/>
        </p:nvSpPr>
        <p:spPr>
          <a:xfrm>
            <a:off x="2707690" y="6446323"/>
            <a:ext cx="4181382" cy="369332"/>
          </a:xfrm>
          <a:prstGeom prst="rect">
            <a:avLst/>
          </a:prstGeom>
          <a:noFill/>
        </p:spPr>
        <p:txBody>
          <a:bodyPr wrap="square" rtlCol="0">
            <a:spAutoFit/>
          </a:bodyPr>
          <a:lstStyle/>
          <a:p>
            <a:r>
              <a:rPr lang="en-IN" dirty="0"/>
              <a:t>Graph with values plotted.</a:t>
            </a:r>
          </a:p>
        </p:txBody>
      </p:sp>
      <p:pic>
        <p:nvPicPr>
          <p:cNvPr id="11" name="Picture 10">
            <a:extLst>
              <a:ext uri="{FF2B5EF4-FFF2-40B4-BE49-F238E27FC236}">
                <a16:creationId xmlns="" xmlns:a16="http://schemas.microsoft.com/office/drawing/2014/main" id="{62D91660-D7FD-4255-9EF6-A34FFBB6D38B}"/>
              </a:ext>
            </a:extLst>
          </p:cNvPr>
          <p:cNvPicPr>
            <a:picLocks noChangeAspect="1"/>
          </p:cNvPicPr>
          <p:nvPr/>
        </p:nvPicPr>
        <p:blipFill>
          <a:blip r:embed="rId2"/>
          <a:stretch>
            <a:fillRect/>
          </a:stretch>
        </p:blipFill>
        <p:spPr>
          <a:xfrm>
            <a:off x="0" y="12290"/>
            <a:ext cx="12192000" cy="6434033"/>
          </a:xfrm>
          <a:prstGeom prst="rect">
            <a:avLst/>
          </a:prstGeom>
        </p:spPr>
      </p:pic>
    </p:spTree>
    <p:extLst>
      <p:ext uri="{BB962C8B-B14F-4D97-AF65-F5344CB8AC3E}">
        <p14:creationId xmlns:p14="http://schemas.microsoft.com/office/powerpoint/2010/main" xmlns="" val="38207773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 xmlns:a16="http://schemas.microsoft.com/office/drawing/2014/main" id="{7EB36674-1776-4DF3-85D1-22E9F3CFE745}"/>
              </a:ext>
            </a:extLst>
          </p:cNvPr>
          <p:cNvPicPr>
            <a:picLocks noGrp="1" noChangeAspect="1"/>
          </p:cNvPicPr>
          <p:nvPr>
            <p:ph idx="1"/>
          </p:nvPr>
        </p:nvPicPr>
        <p:blipFill>
          <a:blip r:embed="rId2"/>
          <a:stretch>
            <a:fillRect/>
          </a:stretch>
        </p:blipFill>
        <p:spPr>
          <a:xfrm>
            <a:off x="332159" y="1509203"/>
            <a:ext cx="9920955" cy="4275931"/>
          </a:xfrm>
        </p:spPr>
      </p:pic>
      <p:sp>
        <p:nvSpPr>
          <p:cNvPr id="5" name="TextBox 4">
            <a:extLst>
              <a:ext uri="{FF2B5EF4-FFF2-40B4-BE49-F238E27FC236}">
                <a16:creationId xmlns="" xmlns:a16="http://schemas.microsoft.com/office/drawing/2014/main" id="{58B18A12-CB68-4860-AFA9-717F5CC36043}"/>
              </a:ext>
            </a:extLst>
          </p:cNvPr>
          <p:cNvSpPr txBox="1"/>
          <p:nvPr/>
        </p:nvSpPr>
        <p:spPr>
          <a:xfrm>
            <a:off x="2707690" y="6144483"/>
            <a:ext cx="4181382" cy="369332"/>
          </a:xfrm>
          <a:prstGeom prst="rect">
            <a:avLst/>
          </a:prstGeom>
          <a:noFill/>
        </p:spPr>
        <p:txBody>
          <a:bodyPr wrap="square" rtlCol="0">
            <a:spAutoFit/>
          </a:bodyPr>
          <a:lstStyle/>
          <a:p>
            <a:r>
              <a:rPr lang="en-IN" dirty="0"/>
              <a:t>Applied Filters</a:t>
            </a:r>
          </a:p>
        </p:txBody>
      </p:sp>
    </p:spTree>
    <p:extLst>
      <p:ext uri="{BB962C8B-B14F-4D97-AF65-F5344CB8AC3E}">
        <p14:creationId xmlns:p14="http://schemas.microsoft.com/office/powerpoint/2010/main" xmlns="" val="40361067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459552" y="1119089"/>
            <a:ext cx="6667500" cy="4191000"/>
          </a:xfrm>
          <a:prstGeom prst="rect">
            <a:avLst/>
          </a:prstGeom>
        </p:spPr>
      </p:pic>
    </p:spTree>
    <p:extLst>
      <p:ext uri="{BB962C8B-B14F-4D97-AF65-F5344CB8AC3E}">
        <p14:creationId xmlns:p14="http://schemas.microsoft.com/office/powerpoint/2010/main" xmlns="" val="27344840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9404" y="1808037"/>
            <a:ext cx="7942385" cy="3544560"/>
          </a:xfrm>
          <a:prstGeom prst="rect">
            <a:avLst/>
          </a:prstGeom>
          <a:noFill/>
        </p:spPr>
        <p:txBody>
          <a:bodyPr wrap="square" rtlCol="0">
            <a:spAutoFit/>
          </a:bodyPr>
          <a:lstStyle/>
          <a:p>
            <a:pPr marL="514440" indent="-513720">
              <a:lnSpc>
                <a:spcPct val="150000"/>
              </a:lnSpc>
              <a:spcBef>
                <a:spcPts val="479"/>
              </a:spcBef>
              <a:buClr>
                <a:srgbClr val="000000"/>
              </a:buClr>
              <a:buFont typeface="Calibri"/>
              <a:buAutoNum type="arabicPeriod"/>
            </a:pPr>
            <a:r>
              <a:rPr lang="en-IN" sz="2400" spc="-1" dirty="0">
                <a:solidFill>
                  <a:srgbClr val="000000"/>
                </a:solidFill>
                <a:latin typeface="Bahnschrift SemiCondensed" panose="020B0502040204020203" pitchFamily="34" charset="0"/>
              </a:rPr>
              <a:t>Display temperature and humidity on point of measure using LCD board for easy monitoring.</a:t>
            </a:r>
          </a:p>
          <a:p>
            <a:pPr marL="514440" indent="-513720">
              <a:lnSpc>
                <a:spcPct val="150000"/>
              </a:lnSpc>
              <a:spcBef>
                <a:spcPts val="479"/>
              </a:spcBef>
              <a:buClr>
                <a:srgbClr val="000000"/>
              </a:buClr>
              <a:buFont typeface="Calibri"/>
              <a:buAutoNum type="arabicPeriod"/>
            </a:pPr>
            <a:r>
              <a:rPr lang="en-IN" sz="2400" spc="-1" dirty="0">
                <a:solidFill>
                  <a:srgbClr val="000000"/>
                </a:solidFill>
                <a:latin typeface="Bahnschrift SemiCondensed" panose="020B0502040204020203" pitchFamily="34" charset="0"/>
              </a:rPr>
              <a:t>Store the data in a remote cloud based storage solution for remote monitoring and future analysis.</a:t>
            </a:r>
            <a:endParaRPr lang="en-IN" sz="2400" spc="-1" dirty="0">
              <a:latin typeface="Bahnschrift SemiCondensed" panose="020B0502040204020203" pitchFamily="34" charset="0"/>
            </a:endParaRPr>
          </a:p>
          <a:p>
            <a:pPr marL="514440" indent="-513720">
              <a:lnSpc>
                <a:spcPct val="150000"/>
              </a:lnSpc>
              <a:spcBef>
                <a:spcPts val="479"/>
              </a:spcBef>
              <a:buClr>
                <a:srgbClr val="000000"/>
              </a:buClr>
              <a:buFont typeface="Calibri"/>
              <a:buAutoNum type="arabicPeriod"/>
            </a:pPr>
            <a:r>
              <a:rPr lang="en-IN" sz="2400" spc="-1" dirty="0">
                <a:solidFill>
                  <a:srgbClr val="000000"/>
                </a:solidFill>
                <a:latin typeface="Bahnschrift SemiCondensed" panose="020B0502040204020203" pitchFamily="34" charset="0"/>
              </a:rPr>
              <a:t>Enable only authorized personnel to view the data using web and app based portals.</a:t>
            </a:r>
            <a:endParaRPr lang="en-IN" sz="2400" spc="-1" dirty="0">
              <a:latin typeface="Bahnschrift SemiCondensed" panose="020B0502040204020203" pitchFamily="34" charset="0"/>
            </a:endParaRPr>
          </a:p>
        </p:txBody>
      </p:sp>
      <p:sp>
        <p:nvSpPr>
          <p:cNvPr id="8" name="TextBox 7"/>
          <p:cNvSpPr txBox="1"/>
          <p:nvPr/>
        </p:nvSpPr>
        <p:spPr>
          <a:xfrm>
            <a:off x="385280" y="941145"/>
            <a:ext cx="6100011" cy="584775"/>
          </a:xfrm>
          <a:prstGeom prst="rect">
            <a:avLst/>
          </a:prstGeom>
          <a:noFill/>
        </p:spPr>
        <p:txBody>
          <a:bodyPr wrap="square" rtlCol="0">
            <a:spAutoFit/>
          </a:bodyPr>
          <a:lstStyle/>
          <a:p>
            <a:r>
              <a:rPr lang="en-IN" sz="3200" dirty="0" smtClean="0">
                <a:latin typeface="Bahnschrift SemiCondensed" panose="020B0502040204020203" pitchFamily="34" charset="0"/>
              </a:rPr>
              <a:t>Main function  of the unit </a:t>
            </a:r>
            <a:endParaRPr lang="en-IN" sz="3200" dirty="0">
              <a:latin typeface="Bahnschrift SemiCondensed" panose="020B0502040204020203" pitchFamily="34" charset="0"/>
            </a:endParaRPr>
          </a:p>
        </p:txBody>
      </p:sp>
    </p:spTree>
    <p:extLst>
      <p:ext uri="{BB962C8B-B14F-4D97-AF65-F5344CB8AC3E}">
        <p14:creationId xmlns:p14="http://schemas.microsoft.com/office/powerpoint/2010/main" xmlns="" val="21779683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9817" y="740421"/>
            <a:ext cx="10945163" cy="4893647"/>
          </a:xfrm>
          <a:prstGeom prst="rect">
            <a:avLst/>
          </a:prstGeom>
          <a:noFill/>
        </p:spPr>
        <p:txBody>
          <a:bodyPr wrap="square" rtlCol="0">
            <a:spAutoFit/>
          </a:bodyPr>
          <a:lstStyle/>
          <a:p>
            <a:r>
              <a:rPr lang="en-IN" sz="2400" dirty="0" smtClean="0">
                <a:latin typeface="Bahnschrift SemiCondensed" panose="020B0502040204020203" pitchFamily="34" charset="0"/>
              </a:rPr>
              <a:t>The main system is equipped with high end processor with inbuilt </a:t>
            </a:r>
            <a:endParaRPr lang="en-IN" sz="2400" dirty="0">
              <a:latin typeface="Bahnschrift SemiCondensed" panose="020B0502040204020203" pitchFamily="34" charset="0"/>
            </a:endParaRPr>
          </a:p>
          <a:p>
            <a:r>
              <a:rPr lang="en-IN" sz="2400" b="1" dirty="0">
                <a:latin typeface="Bahnschrift SemiCondensed" panose="020B0502040204020203" pitchFamily="34" charset="0"/>
              </a:rPr>
              <a:t/>
            </a:r>
            <a:br>
              <a:rPr lang="en-IN" sz="2400" b="1" dirty="0">
                <a:latin typeface="Bahnschrift SemiCondensed" panose="020B0502040204020203" pitchFamily="34" charset="0"/>
              </a:rPr>
            </a:br>
            <a:r>
              <a:rPr lang="en-IN" sz="2400" b="1" dirty="0" smtClean="0">
                <a:latin typeface="Bahnschrift SemiCondensed" panose="020B0502040204020203" pitchFamily="34" charset="0"/>
              </a:rPr>
              <a:t>Hardware</a:t>
            </a:r>
          </a:p>
          <a:p>
            <a:r>
              <a:rPr lang="en-IN" sz="2400" dirty="0">
                <a:latin typeface="Bahnschrift SemiCondensed" panose="020B0502040204020203" pitchFamily="34" charset="0"/>
              </a:rPr>
              <a:t/>
            </a:r>
            <a:br>
              <a:rPr lang="en-IN" sz="2400" dirty="0">
                <a:latin typeface="Bahnschrift SemiCondensed" panose="020B0502040204020203" pitchFamily="34" charset="0"/>
              </a:rPr>
            </a:br>
            <a:r>
              <a:rPr lang="en-IN" sz="2400" dirty="0">
                <a:latin typeface="Bahnschrift SemiCondensed" panose="020B0502040204020203" pitchFamily="34" charset="0"/>
              </a:rPr>
              <a:t>Raspberry </a:t>
            </a:r>
            <a:r>
              <a:rPr lang="en-IN" sz="2400" dirty="0" smtClean="0">
                <a:latin typeface="Bahnschrift SemiCondensed" panose="020B0502040204020203" pitchFamily="34" charset="0"/>
              </a:rPr>
              <a:t>pi   - High speed processor unit </a:t>
            </a:r>
            <a:r>
              <a:rPr lang="en-IN" sz="2400" dirty="0">
                <a:latin typeface="Bahnschrift SemiCondensed" panose="020B0502040204020203" pitchFamily="34" charset="0"/>
              </a:rPr>
              <a:t/>
            </a:r>
            <a:br>
              <a:rPr lang="en-IN" sz="2400" dirty="0">
                <a:latin typeface="Bahnschrift SemiCondensed" panose="020B0502040204020203" pitchFamily="34" charset="0"/>
              </a:rPr>
            </a:br>
            <a:r>
              <a:rPr lang="en-IN" sz="2400" dirty="0" smtClean="0">
                <a:latin typeface="Bahnschrift SemiCondensed" panose="020B0502040204020203" pitchFamily="34" charset="0"/>
              </a:rPr>
              <a:t>LED display </a:t>
            </a:r>
            <a:r>
              <a:rPr lang="en-IN" sz="2400" dirty="0">
                <a:latin typeface="Bahnschrift SemiCondensed" panose="020B0502040204020203" pitchFamily="34" charset="0"/>
              </a:rPr>
              <a:t/>
            </a:r>
            <a:br>
              <a:rPr lang="en-IN" sz="2400" dirty="0">
                <a:latin typeface="Bahnschrift SemiCondensed" panose="020B0502040204020203" pitchFamily="34" charset="0"/>
              </a:rPr>
            </a:br>
            <a:r>
              <a:rPr lang="en-IN" sz="2400" dirty="0">
                <a:latin typeface="Bahnschrift SemiCondensed" panose="020B0502040204020203" pitchFamily="34" charset="0"/>
              </a:rPr>
              <a:t>Connecting wires</a:t>
            </a:r>
          </a:p>
          <a:p>
            <a:endParaRPr lang="en-IN" sz="2400" dirty="0">
              <a:latin typeface="Bahnschrift SemiCondensed" panose="020B0502040204020203" pitchFamily="34" charset="0"/>
            </a:endParaRPr>
          </a:p>
          <a:p>
            <a:r>
              <a:rPr lang="en-IN" sz="2400" b="1" dirty="0">
                <a:latin typeface="Bahnschrift SemiCondensed" panose="020B0502040204020203" pitchFamily="34" charset="0"/>
              </a:rPr>
              <a:t>SOFTWARE</a:t>
            </a:r>
          </a:p>
          <a:p>
            <a:r>
              <a:rPr lang="en-IN" sz="2400" dirty="0">
                <a:latin typeface="Bahnschrift SemiCondensed" panose="020B0502040204020203" pitchFamily="34" charset="0"/>
              </a:rPr>
              <a:t>Firebase</a:t>
            </a:r>
          </a:p>
          <a:p>
            <a:r>
              <a:rPr lang="en-IN" sz="2400" dirty="0">
                <a:latin typeface="Bahnschrift SemiCondensed" panose="020B0502040204020203" pitchFamily="34" charset="0"/>
              </a:rPr>
              <a:t>Android Studio</a:t>
            </a:r>
          </a:p>
          <a:p>
            <a:r>
              <a:rPr lang="en-IN" sz="2400" dirty="0">
                <a:latin typeface="Bahnschrift SemiCondensed" panose="020B0502040204020203" pitchFamily="34" charset="0"/>
              </a:rPr>
              <a:t>Visual Studio</a:t>
            </a:r>
          </a:p>
          <a:p>
            <a:endParaRPr lang="en-IN" sz="2400" dirty="0">
              <a:latin typeface="Bahnschrift SemiCondensed" panose="020B0502040204020203"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001967" y="1672047"/>
            <a:ext cx="3766182" cy="2492981"/>
          </a:xfrm>
          <a:prstGeom prst="rect">
            <a:avLst/>
          </a:prstGeom>
        </p:spPr>
      </p:pic>
    </p:spTree>
    <p:extLst>
      <p:ext uri="{BB962C8B-B14F-4D97-AF65-F5344CB8AC3E}">
        <p14:creationId xmlns:p14="http://schemas.microsoft.com/office/powerpoint/2010/main" xmlns="" val="31456135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500"/>
                                        <p:tgtEl>
                                          <p:spTgt spid="6">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fade">
                                      <p:cBhvr>
                                        <p:cTn id="34"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Table 3"/>
          <p:cNvGraphicFramePr>
            <a:graphicFrameLocks noGrp="1"/>
          </p:cNvGraphicFramePr>
          <p:nvPr/>
        </p:nvGraphicFramePr>
        <p:xfrm>
          <a:off x="261257" y="481148"/>
          <a:ext cx="9209314" cy="5160555"/>
        </p:xfrm>
        <a:graphic>
          <a:graphicData uri="http://schemas.openxmlformats.org/drawingml/2006/table">
            <a:tbl>
              <a:tblPr firstRow="1" bandRow="1">
                <a:tableStyleId>{5C22544A-7EE6-4342-B048-85BDC9FD1C3A}</a:tableStyleId>
              </a:tblPr>
              <a:tblGrid>
                <a:gridCol w="3534887"/>
                <a:gridCol w="5674427"/>
              </a:tblGrid>
              <a:tr h="370840">
                <a:tc gridSpan="2">
                  <a:txBody>
                    <a:bodyPr/>
                    <a:lstStyle/>
                    <a:p>
                      <a:r>
                        <a:rPr lang="en-US" dirty="0" smtClean="0"/>
                        <a:t>Specification </a:t>
                      </a:r>
                      <a:endParaRPr lang="en-US" dirty="0"/>
                    </a:p>
                  </a:txBody>
                  <a:tcPr/>
                </a:tc>
                <a:tc hMerge="1">
                  <a:txBody>
                    <a:bodyPr/>
                    <a:lstStyle/>
                    <a:p>
                      <a:endParaRPr lang="en-US" dirty="0"/>
                    </a:p>
                  </a:txBody>
                  <a:tcPr/>
                </a:tc>
              </a:tr>
              <a:tr h="370840">
                <a:tc>
                  <a:txBody>
                    <a:bodyPr/>
                    <a:lstStyle/>
                    <a:p>
                      <a:r>
                        <a:rPr lang="en-US" sz="1200" dirty="0" smtClean="0"/>
                        <a:t>Model</a:t>
                      </a:r>
                      <a:endParaRPr lang="en-US" sz="1200" dirty="0"/>
                    </a:p>
                  </a:txBody>
                  <a:tcPr/>
                </a:tc>
                <a:tc>
                  <a:txBody>
                    <a:bodyPr/>
                    <a:lstStyle/>
                    <a:p>
                      <a:r>
                        <a:rPr lang="en-US" sz="1600" b="0" i="0" kern="1200" dirty="0" smtClean="0">
                          <a:solidFill>
                            <a:schemeClr val="dk1"/>
                          </a:solidFill>
                          <a:latin typeface="+mn-lt"/>
                          <a:ea typeface="+mn-ea"/>
                          <a:cs typeface="+mn-cs"/>
                        </a:rPr>
                        <a:t>TZHT-J</a:t>
                      </a:r>
                      <a:endParaRPr lang="en-US" sz="1600" b="0" i="0" kern="1200" dirty="0">
                        <a:solidFill>
                          <a:schemeClr val="dk1"/>
                        </a:solidFill>
                        <a:latin typeface="+mn-lt"/>
                        <a:ea typeface="+mn-ea"/>
                        <a:cs typeface="+mn-cs"/>
                      </a:endParaRPr>
                    </a:p>
                  </a:txBody>
                  <a:tcPr/>
                </a:tc>
              </a:tr>
              <a:tr h="710475">
                <a:tc>
                  <a:txBody>
                    <a:bodyPr/>
                    <a:lstStyle/>
                    <a:p>
                      <a:endParaRPr lang="en-US" sz="1600" dirty="0"/>
                    </a:p>
                  </a:txBody>
                  <a:tcPr/>
                </a:tc>
                <a:tc>
                  <a:txBody>
                    <a:bodyPr/>
                    <a:lstStyle/>
                    <a:p>
                      <a:r>
                        <a:rPr lang="en-US" sz="1600" b="1" i="0" kern="1200" dirty="0" smtClean="0">
                          <a:solidFill>
                            <a:schemeClr val="dk1"/>
                          </a:solidFill>
                          <a:latin typeface="+mn-lt"/>
                          <a:ea typeface="+mn-ea"/>
                          <a:cs typeface="+mn-cs"/>
                        </a:rPr>
                        <a:t>Temperature only</a:t>
                      </a:r>
                    </a:p>
                    <a:p>
                      <a:r>
                        <a:rPr lang="en-US" sz="1600" b="0" i="0" kern="1200" dirty="0" smtClean="0">
                          <a:solidFill>
                            <a:schemeClr val="dk1"/>
                          </a:solidFill>
                          <a:latin typeface="+mn-lt"/>
                          <a:ea typeface="+mn-ea"/>
                          <a:cs typeface="+mn-cs"/>
                        </a:rPr>
                        <a:t>RHD-J101 (Pt100</a:t>
                      </a:r>
                      <a:r>
                        <a:rPr lang="el-GR" sz="1600" b="0" i="0" kern="1200" dirty="0" smtClean="0">
                          <a:solidFill>
                            <a:schemeClr val="dk1"/>
                          </a:solidFill>
                          <a:latin typeface="+mn-lt"/>
                          <a:ea typeface="+mn-ea"/>
                          <a:cs typeface="+mn-cs"/>
                        </a:rPr>
                        <a:t>Ω3-</a:t>
                      </a:r>
                      <a:r>
                        <a:rPr lang="en-US" sz="1600" b="0" i="0" kern="1200" dirty="0" smtClean="0">
                          <a:solidFill>
                            <a:schemeClr val="dk1"/>
                          </a:solidFill>
                          <a:latin typeface="+mn-lt"/>
                          <a:ea typeface="+mn-ea"/>
                          <a:cs typeface="+mn-cs"/>
                        </a:rPr>
                        <a:t>wire resistance</a:t>
                      </a:r>
                      <a:r>
                        <a:rPr lang="en-US" sz="1600" b="0" i="0" kern="1200" dirty="0" smtClean="0">
                          <a:solidFill>
                            <a:schemeClr val="dk1"/>
                          </a:solidFill>
                          <a:latin typeface="+mn-lt"/>
                          <a:ea typeface="+mn-ea"/>
                          <a:cs typeface="+mn-cs"/>
                        </a:rPr>
                        <a:t>)</a:t>
                      </a:r>
                      <a:endParaRPr lang="en-US" sz="1600" b="0" i="0" kern="1200" dirty="0" smtClean="0">
                        <a:solidFill>
                          <a:schemeClr val="dk1"/>
                        </a:solidFill>
                        <a:latin typeface="+mn-lt"/>
                        <a:ea typeface="+mn-ea"/>
                        <a:cs typeface="+mn-cs"/>
                      </a:endParaRPr>
                    </a:p>
                  </a:txBody>
                  <a:tcPr/>
                </a:tc>
              </a:tr>
              <a:tr h="370840">
                <a:tc>
                  <a:txBody>
                    <a:bodyPr/>
                    <a:lstStyle/>
                    <a:p>
                      <a:endParaRPr lang="en-US" sz="1600" dirty="0"/>
                    </a:p>
                  </a:txBody>
                  <a:tcPr/>
                </a:tc>
                <a:tc>
                  <a:txBody>
                    <a:bodyPr/>
                    <a:lstStyle/>
                    <a:p>
                      <a:r>
                        <a:rPr lang="en-US" sz="1600" b="1" i="0" kern="1200" dirty="0" smtClean="0">
                          <a:solidFill>
                            <a:schemeClr val="dk1"/>
                          </a:solidFill>
                          <a:latin typeface="+mn-lt"/>
                          <a:ea typeface="+mn-ea"/>
                          <a:cs typeface="+mn-cs"/>
                        </a:rPr>
                        <a:t>Humidity Sensor </a:t>
                      </a:r>
                      <a:endParaRPr lang="en-US" sz="1600" b="1" i="0" kern="1200" dirty="0" smtClean="0">
                        <a:solidFill>
                          <a:schemeClr val="dk1"/>
                        </a:solidFill>
                        <a:latin typeface="+mn-lt"/>
                        <a:ea typeface="+mn-ea"/>
                        <a:cs typeface="+mn-cs"/>
                      </a:endParaRPr>
                    </a:p>
                  </a:txBody>
                  <a:tcPr/>
                </a:tc>
              </a:tr>
              <a:tr h="370840">
                <a:tc>
                  <a:txBody>
                    <a:bodyPr/>
                    <a:lstStyle/>
                    <a:p>
                      <a:pPr algn="ctr" fontAlgn="ctr"/>
                      <a:r>
                        <a:rPr lang="en-US" sz="1600" dirty="0"/>
                        <a:t>Power</a:t>
                      </a:r>
                    </a:p>
                  </a:txBody>
                  <a:tcPr marL="142875" marR="142875" marT="95250" marB="95250" anchor="ctr"/>
                </a:tc>
                <a:tc>
                  <a:txBody>
                    <a:bodyPr/>
                    <a:lstStyle/>
                    <a:p>
                      <a:pPr algn="l" fontAlgn="t"/>
                      <a:r>
                        <a:rPr lang="en-US" sz="1600" dirty="0" smtClean="0"/>
                        <a:t>AC 230V </a:t>
                      </a:r>
                      <a:endParaRPr lang="en-US" sz="1600" dirty="0"/>
                    </a:p>
                  </a:txBody>
                  <a:tcPr marL="142875" marR="142875" marT="95250" marB="95250"/>
                </a:tc>
              </a:tr>
              <a:tr h="370840">
                <a:tc>
                  <a:txBody>
                    <a:bodyPr/>
                    <a:lstStyle/>
                    <a:p>
                      <a:pPr algn="ctr" fontAlgn="ctr"/>
                      <a:r>
                        <a:rPr lang="en-US" sz="1600" dirty="0"/>
                        <a:t>Temperature measurement range</a:t>
                      </a:r>
                    </a:p>
                  </a:txBody>
                  <a:tcPr marL="142875" marR="142875" marT="95250" marB="95250" anchor="ctr"/>
                </a:tc>
                <a:tc>
                  <a:txBody>
                    <a:bodyPr/>
                    <a:lstStyle/>
                    <a:p>
                      <a:pPr algn="l" fontAlgn="t"/>
                      <a:r>
                        <a:rPr lang="en-US" sz="1600" dirty="0"/>
                        <a:t>0 to +50℃ (accuracy ±0.5℃)</a:t>
                      </a:r>
                    </a:p>
                  </a:txBody>
                  <a:tcPr marL="142875" marR="142875" marT="95250" marB="95250"/>
                </a:tc>
              </a:tr>
              <a:tr h="370840">
                <a:tc>
                  <a:txBody>
                    <a:bodyPr/>
                    <a:lstStyle/>
                    <a:p>
                      <a:pPr algn="ctr" fontAlgn="ctr"/>
                      <a:r>
                        <a:rPr lang="en-US" sz="1600"/>
                        <a:t>Humidity measurement range</a:t>
                      </a:r>
                    </a:p>
                  </a:txBody>
                  <a:tcPr marL="142875" marR="142875" marT="95250" marB="95250" anchor="ctr"/>
                </a:tc>
                <a:tc>
                  <a:txBody>
                    <a:bodyPr/>
                    <a:lstStyle/>
                    <a:p>
                      <a:pPr algn="l" fontAlgn="t"/>
                      <a:r>
                        <a:rPr lang="en-US" sz="1600" dirty="0"/>
                        <a:t>20 to </a:t>
                      </a:r>
                      <a:r>
                        <a:rPr lang="en-US" sz="1600" dirty="0" smtClean="0"/>
                        <a:t>95%rh </a:t>
                      </a:r>
                      <a:r>
                        <a:rPr lang="en-US" sz="1600" dirty="0"/>
                        <a:t>(accuracy ±3%rh at 25℃)</a:t>
                      </a:r>
                    </a:p>
                  </a:txBody>
                  <a:tcPr marL="142875" marR="142875" marT="95250" marB="95250"/>
                </a:tc>
              </a:tr>
              <a:tr h="370840">
                <a:tc>
                  <a:txBody>
                    <a:bodyPr/>
                    <a:lstStyle/>
                    <a:p>
                      <a:pPr algn="ctr" fontAlgn="ctr"/>
                      <a:r>
                        <a:rPr lang="en-US" sz="1600" kern="1200" dirty="0" smtClean="0">
                          <a:solidFill>
                            <a:schemeClr val="dk1"/>
                          </a:solidFill>
                          <a:latin typeface="+mn-lt"/>
                          <a:ea typeface="+mn-ea"/>
                          <a:cs typeface="+mn-cs"/>
                        </a:rPr>
                        <a:t>Features </a:t>
                      </a:r>
                      <a:endParaRPr lang="en-US" sz="1600" kern="1200" dirty="0">
                        <a:solidFill>
                          <a:schemeClr val="dk1"/>
                        </a:solidFill>
                        <a:latin typeface="+mn-lt"/>
                        <a:ea typeface="+mn-ea"/>
                        <a:cs typeface="+mn-cs"/>
                      </a:endParaRPr>
                    </a:p>
                  </a:txBody>
                  <a:tcPr marL="142875" marR="142875" marT="95250" marB="95250" anchor="ctr"/>
                </a:tc>
                <a:tc>
                  <a:txBody>
                    <a:bodyPr/>
                    <a:lstStyle/>
                    <a:p>
                      <a:pPr algn="l" fontAlgn="t"/>
                      <a:r>
                        <a:rPr lang="en-US" sz="1600" b="0" kern="1200" dirty="0" smtClean="0">
                          <a:solidFill>
                            <a:schemeClr val="dk1"/>
                          </a:solidFill>
                          <a:latin typeface="+mn-lt"/>
                          <a:ea typeface="+mn-ea"/>
                          <a:cs typeface="+mn-cs"/>
                        </a:rPr>
                        <a:t>Digital display of the data with variable size of the</a:t>
                      </a:r>
                      <a:r>
                        <a:rPr lang="en-US" sz="1600" b="0" kern="1200" baseline="0" dirty="0" smtClean="0">
                          <a:solidFill>
                            <a:schemeClr val="dk1"/>
                          </a:solidFill>
                          <a:latin typeface="+mn-lt"/>
                          <a:ea typeface="+mn-ea"/>
                          <a:cs typeface="+mn-cs"/>
                        </a:rPr>
                        <a:t> display panel based on customer requirement </a:t>
                      </a:r>
                      <a:endParaRPr lang="en-US" sz="1600" b="0" kern="1200" dirty="0" smtClean="0">
                        <a:solidFill>
                          <a:schemeClr val="dk1"/>
                        </a:solidFill>
                        <a:latin typeface="+mn-lt"/>
                        <a:ea typeface="+mn-ea"/>
                        <a:cs typeface="+mn-cs"/>
                      </a:endParaRPr>
                    </a:p>
                    <a:p>
                      <a:pPr algn="l" fontAlgn="t"/>
                      <a:r>
                        <a:rPr lang="en-US" sz="1600" b="0" kern="1200" dirty="0" smtClean="0">
                          <a:solidFill>
                            <a:schemeClr val="dk1"/>
                          </a:solidFill>
                          <a:latin typeface="+mn-lt"/>
                          <a:ea typeface="+mn-ea"/>
                          <a:cs typeface="+mn-cs"/>
                        </a:rPr>
                        <a:t>IOT based data</a:t>
                      </a:r>
                      <a:r>
                        <a:rPr lang="en-US" sz="1600" b="0" kern="1200" baseline="0" dirty="0" smtClean="0">
                          <a:solidFill>
                            <a:schemeClr val="dk1"/>
                          </a:solidFill>
                          <a:latin typeface="+mn-lt"/>
                          <a:ea typeface="+mn-ea"/>
                          <a:cs typeface="+mn-cs"/>
                        </a:rPr>
                        <a:t> availability to the central system via cloud </a:t>
                      </a:r>
                    </a:p>
                    <a:p>
                      <a:pPr algn="l" fontAlgn="t"/>
                      <a:r>
                        <a:rPr lang="en-US" sz="1600" b="0" kern="1200" baseline="0" dirty="0" smtClean="0">
                          <a:solidFill>
                            <a:schemeClr val="dk1"/>
                          </a:solidFill>
                          <a:latin typeface="+mn-lt"/>
                          <a:ea typeface="+mn-ea"/>
                          <a:cs typeface="+mn-cs"/>
                        </a:rPr>
                        <a:t>Central system monitors data of 4 systems </a:t>
                      </a:r>
                      <a:endParaRPr lang="en-US" sz="1600" b="0" kern="1200" dirty="0">
                        <a:solidFill>
                          <a:schemeClr val="dk1"/>
                        </a:solidFill>
                        <a:latin typeface="+mn-lt"/>
                        <a:ea typeface="+mn-ea"/>
                        <a:cs typeface="+mn-cs"/>
                      </a:endParaRPr>
                    </a:p>
                  </a:txBody>
                  <a:tcPr marL="142875" marR="142875" marT="95250" marB="95250"/>
                </a:tc>
              </a:tr>
              <a:tr h="370840">
                <a:tc>
                  <a:txBody>
                    <a:bodyPr/>
                    <a:lstStyle/>
                    <a:p>
                      <a:pPr algn="ctr" fontAlgn="ctr"/>
                      <a:r>
                        <a:rPr lang="en-US" sz="1600" kern="1200" dirty="0">
                          <a:solidFill>
                            <a:schemeClr val="dk1"/>
                          </a:solidFill>
                          <a:latin typeface="+mn-lt"/>
                          <a:ea typeface="+mn-ea"/>
                          <a:cs typeface="+mn-cs"/>
                        </a:rPr>
                        <a:t>Dimension</a:t>
                      </a:r>
                    </a:p>
                  </a:txBody>
                  <a:tcPr marL="142875" marR="142875" marT="95250" marB="95250" anchor="ctr"/>
                </a:tc>
                <a:tc>
                  <a:txBody>
                    <a:bodyPr/>
                    <a:lstStyle/>
                    <a:p>
                      <a:pPr algn="l" fontAlgn="t"/>
                      <a:r>
                        <a:rPr lang="en-US" sz="1600" kern="1200" dirty="0">
                          <a:solidFill>
                            <a:schemeClr val="dk1"/>
                          </a:solidFill>
                          <a:latin typeface="+mn-lt"/>
                          <a:ea typeface="+mn-ea"/>
                          <a:cs typeface="+mn-cs"/>
                        </a:rPr>
                        <a:t>120 x 70 x </a:t>
                      </a:r>
                      <a:r>
                        <a:rPr lang="en-US" sz="1600" kern="1200" dirty="0" smtClean="0">
                          <a:solidFill>
                            <a:schemeClr val="dk1"/>
                          </a:solidFill>
                          <a:latin typeface="+mn-lt"/>
                          <a:ea typeface="+mn-ea"/>
                          <a:cs typeface="+mn-cs"/>
                        </a:rPr>
                        <a:t>41mm </a:t>
                      </a:r>
                      <a:endParaRPr lang="en-US" sz="1600" kern="1200" dirty="0">
                        <a:solidFill>
                          <a:schemeClr val="dk1"/>
                        </a:solidFill>
                        <a:latin typeface="+mn-lt"/>
                        <a:ea typeface="+mn-ea"/>
                        <a:cs typeface="+mn-cs"/>
                      </a:endParaRPr>
                    </a:p>
                  </a:txBody>
                  <a:tcPr marL="142875" marR="142875" marT="95250" marB="95250"/>
                </a:tc>
              </a:tr>
              <a:tr h="370840">
                <a:tc>
                  <a:txBody>
                    <a:bodyPr/>
                    <a:lstStyle/>
                    <a:p>
                      <a:pPr algn="ctr" fontAlgn="ctr"/>
                      <a:r>
                        <a:rPr lang="en-US" sz="1600" kern="1200" dirty="0" smtClean="0">
                          <a:solidFill>
                            <a:schemeClr val="dk1"/>
                          </a:solidFill>
                          <a:latin typeface="+mn-lt"/>
                          <a:ea typeface="+mn-ea"/>
                          <a:cs typeface="+mn-cs"/>
                        </a:rPr>
                        <a:t>Package </a:t>
                      </a:r>
                      <a:endParaRPr lang="en-US" sz="1600" kern="1200" dirty="0">
                        <a:solidFill>
                          <a:schemeClr val="dk1"/>
                        </a:solidFill>
                        <a:latin typeface="+mn-lt"/>
                        <a:ea typeface="+mn-ea"/>
                        <a:cs typeface="+mn-cs"/>
                      </a:endParaRPr>
                    </a:p>
                  </a:txBody>
                  <a:tcPr marL="142875" marR="142875" marT="95250" marB="95250" anchor="ctr"/>
                </a:tc>
                <a:tc>
                  <a:txBody>
                    <a:bodyPr/>
                    <a:lstStyle/>
                    <a:p>
                      <a:pPr algn="l" fontAlgn="t"/>
                      <a:r>
                        <a:rPr lang="en-US" sz="1600" kern="1200" dirty="0" smtClean="0">
                          <a:solidFill>
                            <a:schemeClr val="dk1"/>
                          </a:solidFill>
                          <a:latin typeface="+mn-lt"/>
                          <a:ea typeface="+mn-ea"/>
                          <a:cs typeface="+mn-cs"/>
                        </a:rPr>
                        <a:t>In SS metal case</a:t>
                      </a:r>
                      <a:endParaRPr lang="en-US" sz="1600" kern="1200" dirty="0">
                        <a:solidFill>
                          <a:schemeClr val="dk1"/>
                        </a:solidFill>
                        <a:latin typeface="+mn-lt"/>
                        <a:ea typeface="+mn-ea"/>
                        <a:cs typeface="+mn-cs"/>
                      </a:endParaRPr>
                    </a:p>
                  </a:txBody>
                  <a:tcPr marL="142875" marR="142875" marT="95250" marB="95250"/>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9393" y="351679"/>
            <a:ext cx="7359823" cy="584775"/>
          </a:xfrm>
          <a:prstGeom prst="rect">
            <a:avLst/>
          </a:prstGeom>
          <a:noFill/>
        </p:spPr>
        <p:txBody>
          <a:bodyPr wrap="square" rtlCol="0">
            <a:spAutoFit/>
          </a:bodyPr>
          <a:lstStyle/>
          <a:p>
            <a:pPr algn="ctr"/>
            <a:r>
              <a:rPr lang="en-IN" sz="3200" dirty="0">
                <a:ln w="0"/>
                <a:effectLst>
                  <a:outerShdw blurRad="38100" dist="25400" dir="5400000" algn="ctr" rotWithShape="0">
                    <a:srgbClr val="6E747A">
                      <a:alpha val="43000"/>
                    </a:srgbClr>
                  </a:outerShdw>
                </a:effectLst>
                <a:latin typeface="Bahnschrift SemiCondensed" panose="020B0502040204020203" pitchFamily="34" charset="0"/>
              </a:rPr>
              <a:t>BLOCK DIAGRAM</a:t>
            </a:r>
          </a:p>
        </p:txBody>
      </p:sp>
      <p:pic>
        <p:nvPicPr>
          <p:cNvPr id="3" name="Picture 2">
            <a:extLst>
              <a:ext uri="{FF2B5EF4-FFF2-40B4-BE49-F238E27FC236}">
                <a16:creationId xmlns="" xmlns:a16="http://schemas.microsoft.com/office/drawing/2014/main" id="{F82BB46C-71C1-48CA-A88C-57ABC0580136}"/>
              </a:ext>
            </a:extLst>
          </p:cNvPr>
          <p:cNvPicPr>
            <a:picLocks noChangeAspect="1"/>
          </p:cNvPicPr>
          <p:nvPr/>
        </p:nvPicPr>
        <p:blipFill rotWithShape="1">
          <a:blip r:embed="rId2"/>
          <a:srcRect b="6434"/>
          <a:stretch/>
        </p:blipFill>
        <p:spPr>
          <a:xfrm>
            <a:off x="634521" y="936454"/>
            <a:ext cx="8249897" cy="4913929"/>
          </a:xfrm>
          <a:prstGeom prst="rect">
            <a:avLst/>
          </a:prstGeom>
        </p:spPr>
      </p:pic>
    </p:spTree>
    <p:extLst>
      <p:ext uri="{BB962C8B-B14F-4D97-AF65-F5344CB8AC3E}">
        <p14:creationId xmlns:p14="http://schemas.microsoft.com/office/powerpoint/2010/main" xmlns="" val="28271592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400" dirty="0">
                <a:solidFill>
                  <a:schemeClr val="tx1"/>
                </a:solidFill>
                <a:latin typeface="Bahnschrift SemiCondensed" panose="020B0502040204020203" pitchFamily="34" charset="0"/>
              </a:rPr>
              <a:t>Firebase </a:t>
            </a:r>
          </a:p>
        </p:txBody>
      </p:sp>
      <p:sp>
        <p:nvSpPr>
          <p:cNvPr id="3" name="Content Placeholder 2"/>
          <p:cNvSpPr>
            <a:spLocks noGrp="1"/>
          </p:cNvSpPr>
          <p:nvPr>
            <p:ph idx="1"/>
          </p:nvPr>
        </p:nvSpPr>
        <p:spPr>
          <a:xfrm>
            <a:off x="838200" y="1541539"/>
            <a:ext cx="7063854" cy="4964136"/>
          </a:xfrm>
        </p:spPr>
        <p:txBody>
          <a:bodyPr>
            <a:normAutofit/>
          </a:bodyPr>
          <a:lstStyle/>
          <a:p>
            <a:pPr marL="0" indent="0">
              <a:buNone/>
            </a:pPr>
            <a:r>
              <a:rPr lang="en-IN" sz="2400" dirty="0">
                <a:latin typeface="Bahnschrift SemiCondensed" panose="020B0502040204020203" pitchFamily="34" charset="0"/>
              </a:rPr>
              <a:t>Features of Firebase used in the project.</a:t>
            </a:r>
            <a:r>
              <a:rPr lang="en-IN" dirty="0">
                <a:latin typeface="Bahnschrift SemiCondensed" panose="020B0502040204020203" pitchFamily="34" charset="0"/>
              </a:rPr>
              <a:t/>
            </a:r>
            <a:br>
              <a:rPr lang="en-IN" dirty="0">
                <a:latin typeface="Bahnschrift SemiCondensed" panose="020B0502040204020203" pitchFamily="34" charset="0"/>
              </a:rPr>
            </a:br>
            <a:endParaRPr lang="en-IN" dirty="0">
              <a:latin typeface="Bahnschrift SemiCondensed" panose="020B0502040204020203" pitchFamily="34" charset="0"/>
            </a:endParaRPr>
          </a:p>
          <a:p>
            <a:r>
              <a:rPr lang="en-IN" sz="2000" dirty="0">
                <a:latin typeface="Bahnschrift SemiCondensed" panose="020B0502040204020203" pitchFamily="34" charset="0"/>
              </a:rPr>
              <a:t>Authentication:</a:t>
            </a:r>
          </a:p>
          <a:p>
            <a:pPr marL="0" indent="0">
              <a:buNone/>
            </a:pPr>
            <a:r>
              <a:rPr lang="en-IN" sz="2000" dirty="0">
                <a:latin typeface="Bahnschrift SemiCondensed" panose="020B0502040204020203" pitchFamily="34" charset="0"/>
              </a:rPr>
              <a:t>Authentication of the user (client) by entering the email ID and password.</a:t>
            </a:r>
          </a:p>
          <a:p>
            <a:r>
              <a:rPr lang="en-IN" sz="2000" dirty="0" err="1">
                <a:latin typeface="Bahnschrift SemiCondensed" panose="020B0502040204020203" pitchFamily="34" charset="0"/>
              </a:rPr>
              <a:t>FireStore</a:t>
            </a:r>
            <a:endParaRPr lang="en-IN" sz="2000" dirty="0">
              <a:latin typeface="Bahnschrift SemiCondensed" panose="020B0502040204020203" pitchFamily="34" charset="0"/>
            </a:endParaRPr>
          </a:p>
          <a:p>
            <a:pPr marL="0" indent="0">
              <a:buNone/>
            </a:pPr>
            <a:r>
              <a:rPr lang="en-IN" sz="2000" dirty="0">
                <a:latin typeface="Bahnschrift SemiCondensed" panose="020B0502040204020203" pitchFamily="34" charset="0"/>
              </a:rPr>
              <a:t>Firestore is used for storing the username and whether the given user is an admin user or normal user.</a:t>
            </a:r>
          </a:p>
          <a:p>
            <a:r>
              <a:rPr lang="en-IN" sz="2000" dirty="0">
                <a:latin typeface="Bahnschrift SemiCondensed" panose="020B0502040204020203" pitchFamily="34" charset="0"/>
              </a:rPr>
              <a:t>Realtime Database</a:t>
            </a:r>
          </a:p>
          <a:p>
            <a:pPr marL="0" indent="0">
              <a:buNone/>
            </a:pPr>
            <a:r>
              <a:rPr lang="en-IN" sz="2000" dirty="0">
                <a:latin typeface="Bahnschrift SemiCondensed" panose="020B0502040204020203" pitchFamily="34" charset="0"/>
              </a:rPr>
              <a:t>The database is used to store the sensor nodes’ data Both Temperature and Humidity data of all sensor nodes are stored on Realtime database.</a:t>
            </a:r>
            <a:endParaRPr lang="en-GB" sz="2400" dirty="0">
              <a:latin typeface="Bahnschrift SemiCondensed" panose="020B0502040204020203" pitchFamily="34" charset="0"/>
            </a:endParaRPr>
          </a:p>
        </p:txBody>
      </p:sp>
    </p:spTree>
    <p:extLst>
      <p:ext uri="{BB962C8B-B14F-4D97-AF65-F5344CB8AC3E}">
        <p14:creationId xmlns:p14="http://schemas.microsoft.com/office/powerpoint/2010/main" xmlns="" val="7784253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xmlns="" val="0"/>
              </a:ext>
            </a:extLst>
          </a:blip>
          <a:srcRect/>
          <a:stretch/>
        </p:blipFill>
        <p:spPr>
          <a:xfrm>
            <a:off x="932154" y="1198484"/>
            <a:ext cx="8469297" cy="3719745"/>
          </a:xfrm>
          <a:prstGeom prst="rect">
            <a:avLst/>
          </a:prstGeom>
          <a:ln>
            <a:noFill/>
          </a:ln>
        </p:spPr>
      </p:pic>
      <p:sp>
        <p:nvSpPr>
          <p:cNvPr id="3" name="Rectangle 2"/>
          <p:cNvSpPr/>
          <p:nvPr/>
        </p:nvSpPr>
        <p:spPr>
          <a:xfrm>
            <a:off x="345601" y="447003"/>
            <a:ext cx="6286018" cy="707886"/>
          </a:xfrm>
          <a:prstGeom prst="rect">
            <a:avLst/>
          </a:prstGeom>
        </p:spPr>
        <p:txBody>
          <a:bodyPr wrap="square">
            <a:spAutoFit/>
          </a:bodyPr>
          <a:lstStyle/>
          <a:p>
            <a:r>
              <a:rPr lang="en-IN" sz="4000" dirty="0">
                <a:latin typeface="Bahnschrift SemiCondensed" panose="020B0502040204020203" pitchFamily="34" charset="0"/>
              </a:rPr>
              <a:t>Firebase Authentication</a:t>
            </a:r>
            <a:r>
              <a:rPr lang="en-IN" sz="2000" dirty="0">
                <a:latin typeface="Bahnschrift SemiCondensed" panose="020B0502040204020203" pitchFamily="34" charset="0"/>
              </a:rPr>
              <a:t> </a:t>
            </a:r>
            <a:endParaRPr lang="en-IN" sz="2000" dirty="0"/>
          </a:p>
        </p:txBody>
      </p:sp>
    </p:spTree>
    <p:extLst>
      <p:ext uri="{BB962C8B-B14F-4D97-AF65-F5344CB8AC3E}">
        <p14:creationId xmlns:p14="http://schemas.microsoft.com/office/powerpoint/2010/main" xmlns="" val="38410544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1447FAC7-C109-4EC2-A79D-F3C7E291D857}"/>
              </a:ext>
            </a:extLst>
          </p:cNvPr>
          <p:cNvPicPr>
            <a:picLocks noGrp="1" noChangeAspect="1"/>
          </p:cNvPicPr>
          <p:nvPr>
            <p:ph idx="1"/>
          </p:nvPr>
        </p:nvPicPr>
        <p:blipFill>
          <a:blip r:embed="rId2"/>
          <a:stretch>
            <a:fillRect/>
          </a:stretch>
        </p:blipFill>
        <p:spPr>
          <a:xfrm>
            <a:off x="427814" y="1263943"/>
            <a:ext cx="9041052" cy="4089292"/>
          </a:xfrm>
        </p:spPr>
      </p:pic>
      <p:sp>
        <p:nvSpPr>
          <p:cNvPr id="6" name="Rectangle 5">
            <a:extLst>
              <a:ext uri="{FF2B5EF4-FFF2-40B4-BE49-F238E27FC236}">
                <a16:creationId xmlns="" xmlns:a16="http://schemas.microsoft.com/office/drawing/2014/main" id="{5A0CE602-7C84-4187-AAF3-DC11A76C73C2}"/>
              </a:ext>
            </a:extLst>
          </p:cNvPr>
          <p:cNvSpPr/>
          <p:nvPr/>
        </p:nvSpPr>
        <p:spPr>
          <a:xfrm>
            <a:off x="345601" y="447003"/>
            <a:ext cx="6286018" cy="707886"/>
          </a:xfrm>
          <a:prstGeom prst="rect">
            <a:avLst/>
          </a:prstGeom>
        </p:spPr>
        <p:txBody>
          <a:bodyPr wrap="square">
            <a:spAutoFit/>
          </a:bodyPr>
          <a:lstStyle/>
          <a:p>
            <a:r>
              <a:rPr lang="en-IN" sz="4000" dirty="0">
                <a:latin typeface="Bahnschrift SemiCondensed" panose="020B0502040204020203" pitchFamily="34" charset="0"/>
              </a:rPr>
              <a:t>Firebase Firestore</a:t>
            </a:r>
            <a:r>
              <a:rPr lang="en-IN" sz="2000" dirty="0">
                <a:latin typeface="Bahnschrift SemiCondensed" panose="020B0502040204020203" pitchFamily="34" charset="0"/>
              </a:rPr>
              <a:t> </a:t>
            </a:r>
            <a:endParaRPr lang="en-IN" sz="2000" dirty="0"/>
          </a:p>
        </p:txBody>
      </p:sp>
    </p:spTree>
    <p:extLst>
      <p:ext uri="{BB962C8B-B14F-4D97-AF65-F5344CB8AC3E}">
        <p14:creationId xmlns:p14="http://schemas.microsoft.com/office/powerpoint/2010/main" xmlns="" val="35021297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ED206FF0-329D-4A0F-A718-1D4B79DE69F1}"/>
              </a:ext>
            </a:extLst>
          </p:cNvPr>
          <p:cNvPicPr>
            <a:picLocks noGrp="1"/>
          </p:cNvPicPr>
          <p:nvPr>
            <p:ph idx="1"/>
          </p:nvPr>
        </p:nvPicPr>
        <p:blipFill rotWithShape="1">
          <a:blip r:embed="rId2" cstate="print">
            <a:extLst>
              <a:ext uri="{28A0092B-C50C-407E-A947-70E740481C1C}">
                <a14:useLocalDpi xmlns:a14="http://schemas.microsoft.com/office/drawing/2010/main" xmlns="" val="0"/>
              </a:ext>
            </a:extLst>
          </a:blip>
          <a:srcRect/>
          <a:stretch/>
        </p:blipFill>
        <p:spPr>
          <a:xfrm>
            <a:off x="648070" y="734127"/>
            <a:ext cx="7317796" cy="5693306"/>
          </a:xfrm>
          <a:prstGeom prst="rect">
            <a:avLst/>
          </a:prstGeom>
          <a:ln>
            <a:noFill/>
          </a:ln>
        </p:spPr>
      </p:pic>
      <p:sp>
        <p:nvSpPr>
          <p:cNvPr id="5" name="Title 4">
            <a:extLst>
              <a:ext uri="{FF2B5EF4-FFF2-40B4-BE49-F238E27FC236}">
                <a16:creationId xmlns="" xmlns:a16="http://schemas.microsoft.com/office/drawing/2014/main" id="{EB6F50E3-3536-444C-9A98-EC187DF60B13}"/>
              </a:ext>
            </a:extLst>
          </p:cNvPr>
          <p:cNvSpPr>
            <a:spLocks noGrp="1"/>
          </p:cNvSpPr>
          <p:nvPr>
            <p:ph type="title"/>
          </p:nvPr>
        </p:nvSpPr>
        <p:spPr>
          <a:xfrm>
            <a:off x="233979" y="76624"/>
            <a:ext cx="8596312" cy="707886"/>
          </a:xfrm>
          <a:prstGeom prst="rect">
            <a:avLst/>
          </a:prstGeom>
        </p:spPr>
        <p:txBody>
          <a:bodyPr wrap="square">
            <a:spAutoFit/>
          </a:bodyPr>
          <a:lstStyle/>
          <a:p>
            <a:r>
              <a:rPr lang="en-IN" sz="4000" dirty="0">
                <a:solidFill>
                  <a:schemeClr val="tx1"/>
                </a:solidFill>
                <a:latin typeface="Bahnschrift SemiCondensed" panose="020B0502040204020203" pitchFamily="34" charset="0"/>
              </a:rPr>
              <a:t>Firebase Realtime Database</a:t>
            </a:r>
            <a:r>
              <a:rPr lang="en-IN" sz="2000" dirty="0">
                <a:solidFill>
                  <a:schemeClr val="tx1"/>
                </a:solidFill>
                <a:latin typeface="Bahnschrift SemiCondensed" panose="020B0502040204020203" pitchFamily="34" charset="0"/>
              </a:rPr>
              <a:t> </a:t>
            </a:r>
            <a:endParaRPr lang="en-IN" sz="2000" dirty="0">
              <a:solidFill>
                <a:schemeClr val="tx1"/>
              </a:solidFill>
            </a:endParaRPr>
          </a:p>
        </p:txBody>
      </p:sp>
    </p:spTree>
    <p:extLst>
      <p:ext uri="{BB962C8B-B14F-4D97-AF65-F5344CB8AC3E}">
        <p14:creationId xmlns:p14="http://schemas.microsoft.com/office/powerpoint/2010/main" xmlns="" val="31631794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457</TotalTime>
  <Words>506</Words>
  <Application>Microsoft Office PowerPoint</Application>
  <PresentationFormat>Custom</PresentationFormat>
  <Paragraphs>79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Facet</vt:lpstr>
      <vt:lpstr>IoT/cloud enabled  Industry Automation System</vt:lpstr>
      <vt:lpstr>Slide 2</vt:lpstr>
      <vt:lpstr>Slide 3</vt:lpstr>
      <vt:lpstr>Slide 4</vt:lpstr>
      <vt:lpstr>Slide 5</vt:lpstr>
      <vt:lpstr>Firebase </vt:lpstr>
      <vt:lpstr>Slide 7</vt:lpstr>
      <vt:lpstr>Slide 8</vt:lpstr>
      <vt:lpstr>Firebase Realtime Database </vt:lpstr>
      <vt:lpstr>Firebase (contd.) </vt:lpstr>
      <vt:lpstr>Android Application </vt:lpstr>
      <vt:lpstr>Slide 12</vt:lpstr>
      <vt:lpstr>Slide 13</vt:lpstr>
      <vt:lpstr>Slide 14</vt:lpstr>
      <vt:lpstr>Web Application</vt:lpstr>
      <vt:lpstr>Slide 16</vt:lpstr>
      <vt:lpstr>Website</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Nishtha</dc:creator>
  <cp:lastModifiedBy>Transcend</cp:lastModifiedBy>
  <cp:revision>39</cp:revision>
  <dcterms:created xsi:type="dcterms:W3CDTF">2021-04-25T10:53:31Z</dcterms:created>
  <dcterms:modified xsi:type="dcterms:W3CDTF">2021-05-05T04:55:57Z</dcterms:modified>
</cp:coreProperties>
</file>